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77958" autoAdjust="0"/>
  </p:normalViewPr>
  <p:slideViewPr>
    <p:cSldViewPr snapToGrid="0">
      <p:cViewPr varScale="1">
        <p:scale>
          <a:sx n="89" d="100"/>
          <a:sy n="89" d="100"/>
        </p:scale>
        <p:origin x="141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Google Shape;3;n">
            <a:extLst>
              <a:ext uri="{FF2B5EF4-FFF2-40B4-BE49-F238E27FC236}">
                <a16:creationId xmlns:a16="http://schemas.microsoft.com/office/drawing/2014/main" id="{4A1A8042-B952-4BE8-B039-306952202ED4}"/>
              </a:ext>
            </a:extLst>
          </p:cNvPr>
          <p:cNvSpPr txBox="1">
            <a:spLocks noGrp="1" noChangeArrowheads="1"/>
          </p:cNvSpPr>
          <p:nvPr>
            <p:ph type="hdr" idx="2"/>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endParaRPr lang="en-US" altLang="en-US"/>
          </a:p>
        </p:txBody>
      </p:sp>
      <p:sp>
        <p:nvSpPr>
          <p:cNvPr id="12291" name="Google Shape;4;n">
            <a:extLst>
              <a:ext uri="{FF2B5EF4-FFF2-40B4-BE49-F238E27FC236}">
                <a16:creationId xmlns:a16="http://schemas.microsoft.com/office/drawing/2014/main" id="{C5ED82D1-C9B1-4E54-A938-40E093C478D9}"/>
              </a:ext>
            </a:extLst>
          </p:cNvPr>
          <p:cNvSpPr txBox="1">
            <a:spLocks noGrp="1" noChangeArrowheads="1"/>
          </p:cNvSpPr>
          <p:nvPr>
            <p:ph type="dt" idx="10"/>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algn="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endParaRPr lang="en-US" altLang="en-US"/>
          </a:p>
        </p:txBody>
      </p:sp>
      <p:sp>
        <p:nvSpPr>
          <p:cNvPr id="12292" name="Google Shape;5;n">
            <a:extLst>
              <a:ext uri="{FF2B5EF4-FFF2-40B4-BE49-F238E27FC236}">
                <a16:creationId xmlns:a16="http://schemas.microsoft.com/office/drawing/2014/main" id="{0F445682-AC81-410A-B07E-F9D32F6775CB}"/>
              </a:ext>
            </a:extLst>
          </p:cNvPr>
          <p:cNvSpPr>
            <a:spLocks noGrp="1" noRot="1" noChangeAspect="1"/>
          </p:cNvSpPr>
          <p:nvPr>
            <p:ph type="sldImg" idx="3"/>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2293" name="Google Shape;6;n">
            <a:extLst>
              <a:ext uri="{FF2B5EF4-FFF2-40B4-BE49-F238E27FC236}">
                <a16:creationId xmlns:a16="http://schemas.microsoft.com/office/drawing/2014/main" id="{A542969E-6CDC-4555-B6B7-4A35E7EECEE8}"/>
              </a:ext>
            </a:extLst>
          </p:cNvPr>
          <p:cNvSpPr txBox="1">
            <a:spLocks noGrp="1" noChangeArrowheads="1"/>
          </p:cNvSpPr>
          <p:nvPr>
            <p:ph type="body" idx="1"/>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12294" name="Google Shape;7;n">
            <a:extLst>
              <a:ext uri="{FF2B5EF4-FFF2-40B4-BE49-F238E27FC236}">
                <a16:creationId xmlns:a16="http://schemas.microsoft.com/office/drawing/2014/main" id="{AED83748-B6A4-4EEB-A8F5-A5306F4C9D63}"/>
              </a:ext>
            </a:extLst>
          </p:cNvPr>
          <p:cNvSpPr txBox="1">
            <a:spLocks noGrp="1" noChangeArrowheads="1"/>
          </p:cNvSpPr>
          <p:nvPr>
            <p:ph type="ftr" idx="11"/>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endParaRPr lang="en-US" altLang="en-US"/>
          </a:p>
        </p:txBody>
      </p:sp>
      <p:sp>
        <p:nvSpPr>
          <p:cNvPr id="12295" name="Google Shape;8;n">
            <a:extLst>
              <a:ext uri="{FF2B5EF4-FFF2-40B4-BE49-F238E27FC236}">
                <a16:creationId xmlns:a16="http://schemas.microsoft.com/office/drawing/2014/main" id="{443729A2-27DB-42BF-97B5-2568DCF255C5}"/>
              </a:ext>
            </a:extLst>
          </p:cNvPr>
          <p:cNvSpPr txBox="1">
            <a:spLocks noGrp="1" noChangeArrowheads="1"/>
          </p:cNvSpPr>
          <p:nvPr>
            <p:ph type="sldNum" idx="12"/>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lgn="r" eaLnBrk="1" hangingPunct="1">
              <a:buClr>
                <a:srgbClr val="000000"/>
              </a:buClr>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fld id="{30CCEAE0-1F43-4F44-8451-A1D92C5D63F2}" type="slidenum">
              <a:rPr lang="en-US" altLang="en-US"/>
              <a:pPr/>
              <a:t>‹#›</a:t>
            </a:fld>
            <a:endParaRPr lang="en-US" altLang="en-US"/>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63;p1:notes">
            <a:extLst>
              <a:ext uri="{FF2B5EF4-FFF2-40B4-BE49-F238E27FC236}">
                <a16:creationId xmlns:a16="http://schemas.microsoft.com/office/drawing/2014/main" id="{AC1EFE70-162B-44BE-877B-E556287BF7D9}"/>
              </a:ext>
            </a:extLst>
          </p:cNvPr>
          <p:cNvSpPr txBox="1">
            <a:spLocks noGrp="1" noChangeArrowheads="1"/>
          </p:cNvSpPr>
          <p:nvPr>
            <p:ph type="body" idx="1"/>
          </p:nvPr>
        </p:nvSpPr>
        <p:spPr>
          <a:xfrm>
            <a:off x="685800" y="4343400"/>
            <a:ext cx="5486400" cy="4114800"/>
          </a:xfrm>
          <a:noFill/>
          <a:ln/>
        </p:spPr>
        <p:txBody>
          <a:bodyPr tIns="91425" bIns="91425"/>
          <a:lstStyle/>
          <a:p>
            <a:pPr marL="0" indent="0" eaLnBrk="1" hangingPunct="1">
              <a:buSzPts val="1100"/>
              <a:buFont typeface="Calibri" panose="020F0502020204030204" pitchFamily="34" charset="0"/>
              <a:buNone/>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14339" name="Google Shape;64;p1:notes">
            <a:extLst>
              <a:ext uri="{FF2B5EF4-FFF2-40B4-BE49-F238E27FC236}">
                <a16:creationId xmlns:a16="http://schemas.microsoft.com/office/drawing/2014/main" id="{1F1DB6B7-91B6-4E34-B028-6F031787CBAD}"/>
              </a:ext>
            </a:extLst>
          </p:cNvPr>
          <p:cNvSpPr>
            <a:spLocks noGrp="1" noRot="1" noChangeAspect="1" noTextEdit="1"/>
          </p:cNvSpPr>
          <p:nvPr>
            <p:ph type="sldImg" idx="2"/>
          </p:nvPr>
        </p:nvSpPr>
        <p:spPr>
          <a:xfrm>
            <a:off x="381000" y="685800"/>
            <a:ext cx="6096000" cy="3429000"/>
          </a:xfrm>
          <a:noFill/>
          <a:ln w="9525"/>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Google Shape;166;p10:notes">
            <a:extLst>
              <a:ext uri="{FF2B5EF4-FFF2-40B4-BE49-F238E27FC236}">
                <a16:creationId xmlns:a16="http://schemas.microsoft.com/office/drawing/2014/main" id="{556D12CB-8F07-414C-8C85-F950D4475477}"/>
              </a:ext>
            </a:extLst>
          </p:cNvPr>
          <p:cNvSpPr txBox="1">
            <a:spLocks noGrp="1" noChangeArrowheads="1"/>
          </p:cNvSpPr>
          <p:nvPr>
            <p:ph type="body" idx="1"/>
          </p:nvPr>
        </p:nvSpPr>
        <p:spPr/>
        <p:txBody>
          <a:bodyPr/>
          <a:lstStyle/>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(3 minutes)</a:t>
            </a:r>
          </a:p>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Developing communication style (1 minute)</a:t>
            </a:r>
          </a:p>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Communicating between supervisors and departments (1 minute)</a:t>
            </a:r>
          </a:p>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Busy schedule (30-45 seconds)</a:t>
            </a:r>
          </a:p>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Gaps in communication (30-45 seconds)</a:t>
            </a:r>
          </a:p>
        </p:txBody>
      </p:sp>
      <p:sp>
        <p:nvSpPr>
          <p:cNvPr id="32771" name="Google Shape;167;p10:notes">
            <a:extLst>
              <a:ext uri="{FF2B5EF4-FFF2-40B4-BE49-F238E27FC236}">
                <a16:creationId xmlns:a16="http://schemas.microsoft.com/office/drawing/2014/main" id="{C5AFD37F-60C9-4F1B-B4EE-4FE91B81768D}"/>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Google Shape;178;p11:notes">
            <a:extLst>
              <a:ext uri="{FF2B5EF4-FFF2-40B4-BE49-F238E27FC236}">
                <a16:creationId xmlns:a16="http://schemas.microsoft.com/office/drawing/2014/main" id="{04BFBE22-EAB7-44AC-BD36-D5133508E07F}"/>
              </a:ext>
            </a:extLst>
          </p:cNvPr>
          <p:cNvSpPr>
            <a:spLocks noGrp="1" noRot="1" noChangeAspect="1" noTextEdit="1"/>
          </p:cNvSpPr>
          <p:nvPr>
            <p:ph type="sldImg" idx="2"/>
          </p:nvPr>
        </p:nvSpPr>
        <p:spPr>
          <a:noFill/>
        </p:spPr>
      </p:sp>
      <p:sp>
        <p:nvSpPr>
          <p:cNvPr id="34819" name="Google Shape;179;p11:notes">
            <a:extLst>
              <a:ext uri="{FF2B5EF4-FFF2-40B4-BE49-F238E27FC236}">
                <a16:creationId xmlns:a16="http://schemas.microsoft.com/office/drawing/2014/main" id="{903CB01F-F745-47B2-AE2B-2E5DDEE75171}"/>
              </a:ext>
            </a:extLst>
          </p:cNvPr>
          <p:cNvSpPr txBox="1">
            <a:spLocks noGrp="1" noChangeArrowheads="1"/>
          </p:cNvSpPr>
          <p:nvPr>
            <p:ph type="body" idx="1"/>
          </p:nvPr>
        </p:nvSpPr>
        <p:spPr>
          <a:noFill/>
          <a:ln/>
        </p:spPr>
        <p:txBody>
          <a:bodyPr/>
          <a:lstStyle/>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Before starting at UW-W, 3 years as reference librarian at Lakeland University, but I had done a number of internships at archives while in college and getting my master’s degree and missed the work. </a:t>
            </a:r>
          </a:p>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Started this job in Summer 2022 that was a good fit for my interests where I work part time as an archivist and part time as a reference librarian. </a:t>
            </a:r>
          </a:p>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Archivist: Help with research assistance for both the university (students, administrative) and general public (genealogists, etc.)</a:t>
            </a:r>
          </a:p>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Librarian: Staff reference desk, serve as FYE and Comm Dept. liaison in which I instruct many NSS library visits and comm/journalism classes  </a:t>
            </a:r>
          </a:p>
        </p:txBody>
      </p:sp>
      <p:sp>
        <p:nvSpPr>
          <p:cNvPr id="34820" name="Google Shape;180;p11:notes">
            <a:extLst>
              <a:ext uri="{FF2B5EF4-FFF2-40B4-BE49-F238E27FC236}">
                <a16:creationId xmlns:a16="http://schemas.microsoft.com/office/drawing/2014/main" id="{835B8B31-6DD8-4819-8FF7-CD8B1D76C811}"/>
              </a:ext>
            </a:extLst>
          </p:cNvPr>
          <p:cNvSpPr>
            <a:spLocks noGrp="1" noChangeArrowheads="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F4D51E25-9B79-4164-88DF-87A020718EAA}"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Google Shape;186;p12:notes">
            <a:extLst>
              <a:ext uri="{FF2B5EF4-FFF2-40B4-BE49-F238E27FC236}">
                <a16:creationId xmlns:a16="http://schemas.microsoft.com/office/drawing/2014/main" id="{8C46F1EA-9250-43D4-85A1-6351D10FE60C}"/>
              </a:ext>
            </a:extLst>
          </p:cNvPr>
          <p:cNvSpPr>
            <a:spLocks noGrp="1" noRot="1" noChangeAspect="1" noTextEdit="1"/>
          </p:cNvSpPr>
          <p:nvPr>
            <p:ph type="sldImg" idx="2"/>
          </p:nvPr>
        </p:nvSpPr>
        <p:spPr>
          <a:noFill/>
        </p:spPr>
      </p:sp>
      <p:sp>
        <p:nvSpPr>
          <p:cNvPr id="36867" name="Google Shape;187;p12:notes">
            <a:extLst>
              <a:ext uri="{FF2B5EF4-FFF2-40B4-BE49-F238E27FC236}">
                <a16:creationId xmlns:a16="http://schemas.microsoft.com/office/drawing/2014/main" id="{CC6EC26F-1FC6-435F-96BB-92012FD1D078}"/>
              </a:ext>
            </a:extLst>
          </p:cNvPr>
          <p:cNvSpPr txBox="1">
            <a:spLocks noGrp="1" noChangeArrowheads="1"/>
          </p:cNvSpPr>
          <p:nvPr>
            <p:ph type="body" idx="1"/>
          </p:nvPr>
        </p:nvSpPr>
        <p:spPr>
          <a:noFill/>
          <a:ln/>
        </p:spPr>
        <p:txBody>
          <a:bodyPr/>
          <a:lstStyle/>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Think of my role as a balancing act. Not a strictly half and half balance – some days/weeks/events/questions prevail or outweigh the other. Not always going to be an equal distribution. </a:t>
            </a:r>
          </a:p>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Examples: Normally scheduled for 5 hours a week staffing the library’s reference desk – some weeks that doubles to about 10 depending on staff availability – heavy instruction times for instance. </a:t>
            </a:r>
          </a:p>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                 School Year ebbs and flows really dictate this balance as well – as FYE Librarian, naturally early fall is going to be busier, responsible for coordinating and instructing many NSS 	library visits</a:t>
            </a:r>
          </a:p>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                 Homecoming – shifts back to focusing on archival exhibits, tours, etc. once the heavy tide of beginning of school year and NSS start to slow down </a:t>
            </a:r>
          </a:p>
        </p:txBody>
      </p:sp>
      <p:sp>
        <p:nvSpPr>
          <p:cNvPr id="36868" name="Google Shape;188;p12:notes">
            <a:extLst>
              <a:ext uri="{FF2B5EF4-FFF2-40B4-BE49-F238E27FC236}">
                <a16:creationId xmlns:a16="http://schemas.microsoft.com/office/drawing/2014/main" id="{56246F53-DC02-4F37-87AC-CCF0DDA37D24}"/>
              </a:ext>
            </a:extLst>
          </p:cNvPr>
          <p:cNvSpPr>
            <a:spLocks noGrp="1" noChangeArrowheads="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D75E9359-2972-4DF0-9DDD-9899F5AE722C}"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Google Shape;204;p13:notes">
            <a:extLst>
              <a:ext uri="{FF2B5EF4-FFF2-40B4-BE49-F238E27FC236}">
                <a16:creationId xmlns:a16="http://schemas.microsoft.com/office/drawing/2014/main" id="{714A3E24-77DE-4C67-8A0A-F82DAB1113BB}"/>
              </a:ext>
            </a:extLst>
          </p:cNvPr>
          <p:cNvSpPr>
            <a:spLocks noGrp="1" noRot="1" noChangeAspect="1" noTextEdit="1"/>
          </p:cNvSpPr>
          <p:nvPr>
            <p:ph type="sldImg" idx="2"/>
          </p:nvPr>
        </p:nvSpPr>
        <p:spPr>
          <a:noFill/>
        </p:spPr>
      </p:sp>
      <p:sp>
        <p:nvSpPr>
          <p:cNvPr id="38915" name="Google Shape;205;p13:notes">
            <a:extLst>
              <a:ext uri="{FF2B5EF4-FFF2-40B4-BE49-F238E27FC236}">
                <a16:creationId xmlns:a16="http://schemas.microsoft.com/office/drawing/2014/main" id="{43C987F8-9922-4DB0-BA57-F6B8AD7F8A1D}"/>
              </a:ext>
            </a:extLst>
          </p:cNvPr>
          <p:cNvSpPr txBox="1">
            <a:spLocks noGrp="1" noChangeArrowheads="1"/>
          </p:cNvSpPr>
          <p:nvPr>
            <p:ph type="body" idx="1"/>
          </p:nvPr>
        </p:nvSpPr>
        <p:spPr>
          <a:noFill/>
          <a:ln/>
        </p:spPr>
        <p:txBody>
          <a:bodyPr/>
          <a:lstStyle/>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The two departments in which I work have at times vastly different communication styles and preferences</a:t>
            </a:r>
          </a:p>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Starting with our communication:</a:t>
            </a:r>
          </a:p>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	Due to our working on separate floors and separate campuses, our communication tends to be virtual – online meetings, chats, emails, etc. </a:t>
            </a:r>
          </a:p>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	We are a smaller department with just the three of us and so that leads us to naturally having a more lateral communication structure </a:t>
            </a:r>
          </a:p>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	Due to the above, we are coming up with procedures as we figure out what works best for us. </a:t>
            </a:r>
          </a:p>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Reference Dept. Communication:</a:t>
            </a:r>
          </a:p>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	In Person – I work in the same hallway as most other R &amp; I librarians and so I can discuss things in person just next door or at our weekly meetings held in person (thought virtual option)</a:t>
            </a:r>
          </a:p>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	It is a larger department (6-7 R &amp; I librarians with a few other librarians joining in to staff reference desk and attend meetings</a:t>
            </a:r>
          </a:p>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	Due to the larger department, the communication is often more structured and formal in nature </a:t>
            </a:r>
          </a:p>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	Because it is larger and longer established dept (some librarians have been here in dept. for 20 + years) there are long-standing procedures </a:t>
            </a:r>
          </a:p>
        </p:txBody>
      </p:sp>
      <p:sp>
        <p:nvSpPr>
          <p:cNvPr id="38916" name="Google Shape;206;p13:notes">
            <a:extLst>
              <a:ext uri="{FF2B5EF4-FFF2-40B4-BE49-F238E27FC236}">
                <a16:creationId xmlns:a16="http://schemas.microsoft.com/office/drawing/2014/main" id="{6D55AF26-BFB8-428D-BC30-8898EEAC14B4}"/>
              </a:ext>
            </a:extLst>
          </p:cNvPr>
          <p:cNvSpPr>
            <a:spLocks noGrp="1" noChangeArrowheads="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D5B2FD28-348B-4139-830F-A7E360003011}"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Google Shape;214;p14:notes">
            <a:extLst>
              <a:ext uri="{FF2B5EF4-FFF2-40B4-BE49-F238E27FC236}">
                <a16:creationId xmlns:a16="http://schemas.microsoft.com/office/drawing/2014/main" id="{A2692BA9-45C4-4EFB-937A-665BC3AB8C42}"/>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40963" name="Google Shape;215;p14:notes">
            <a:extLst>
              <a:ext uri="{FF2B5EF4-FFF2-40B4-BE49-F238E27FC236}">
                <a16:creationId xmlns:a16="http://schemas.microsoft.com/office/drawing/2014/main" id="{9AA91BA9-8088-4F91-8000-3A49791DF805}"/>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Google Shape;286;p15:notes">
            <a:extLst>
              <a:ext uri="{FF2B5EF4-FFF2-40B4-BE49-F238E27FC236}">
                <a16:creationId xmlns:a16="http://schemas.microsoft.com/office/drawing/2014/main" id="{F8AEF47D-100B-4772-8097-FD4FE9F91210}"/>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43011" name="Google Shape;287;p15:notes">
            <a:extLst>
              <a:ext uri="{FF2B5EF4-FFF2-40B4-BE49-F238E27FC236}">
                <a16:creationId xmlns:a16="http://schemas.microsoft.com/office/drawing/2014/main" id="{287CF9E4-0BEA-4D3F-85E9-2FE9574B5EA0}"/>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Google Shape;294;p16:notes">
            <a:extLst>
              <a:ext uri="{FF2B5EF4-FFF2-40B4-BE49-F238E27FC236}">
                <a16:creationId xmlns:a16="http://schemas.microsoft.com/office/drawing/2014/main" id="{A780D03C-5589-461D-952E-32332F806ACF}"/>
              </a:ext>
            </a:extLst>
          </p:cNvPr>
          <p:cNvSpPr txBox="1">
            <a:spLocks noGrp="1" noChangeArrowheads="1"/>
          </p:cNvSpPr>
          <p:nvPr>
            <p:ph type="body" idx="1"/>
          </p:nvPr>
        </p:nvSpPr>
        <p:spPr/>
        <p:txBody>
          <a:bodyPr/>
          <a:lstStyle/>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1.Autumn - </a:t>
            </a:r>
            <a:r>
              <a:rPr lang="en-US" altLang="en-US">
                <a:latin typeface="Calibri" panose="020F0502020204030204" pitchFamily="34" charset="0"/>
                <a:cs typeface="Calibri" panose="020F0502020204030204" pitchFamily="34" charset="0"/>
                <a:sym typeface="Calibri" panose="020F0502020204030204" pitchFamily="34" charset="0"/>
              </a:rPr>
              <a:t>– develop archives/RM program</a:t>
            </a:r>
            <a:endParaRPr lang="en-US" altLang="en-US" sz="1200">
              <a:latin typeface="Calibri" panose="020F0502020204030204" pitchFamily="34" charset="0"/>
              <a:cs typeface="Calibri" panose="020F0502020204030204" pitchFamily="34" charset="0"/>
              <a:sym typeface="Calibri" panose="020F0502020204030204" pitchFamily="34" charset="0"/>
            </a:endParaRPr>
          </a:p>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2.Melanie</a:t>
            </a:r>
          </a:p>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3.Jennifer  </a:t>
            </a:r>
            <a:r>
              <a:rPr lang="en-US" altLang="en-US" sz="1500">
                <a:latin typeface="Calibri" panose="020F0502020204030204" pitchFamily="34" charset="0"/>
                <a:cs typeface="Calibri" panose="020F0502020204030204" pitchFamily="34" charset="0"/>
                <a:sym typeface="Calibri" panose="020F0502020204030204" pitchFamily="34" charset="0"/>
              </a:rPr>
              <a:t>nimbleness/adaptable/multi-talented – varied skillset</a:t>
            </a:r>
          </a:p>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4.Melanie </a:t>
            </a:r>
            <a:r>
              <a:rPr lang="en-US" altLang="en-US" sz="1500">
                <a:latin typeface="Calibri" panose="020F0502020204030204" pitchFamily="34" charset="0"/>
                <a:cs typeface="Calibri" panose="020F0502020204030204" pitchFamily="34" charset="0"/>
                <a:sym typeface="Calibri" panose="020F0502020204030204" pitchFamily="34" charset="0"/>
              </a:rPr>
              <a:t>– communication among departments/campuses</a:t>
            </a:r>
          </a:p>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45059" name="Google Shape;295;p16:notes">
            <a:extLst>
              <a:ext uri="{FF2B5EF4-FFF2-40B4-BE49-F238E27FC236}">
                <a16:creationId xmlns:a16="http://schemas.microsoft.com/office/drawing/2014/main" id="{E9F625FE-1094-45C6-A863-CCF8F3DAA4EA}"/>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Google Shape;302;p17:notes">
            <a:extLst>
              <a:ext uri="{FF2B5EF4-FFF2-40B4-BE49-F238E27FC236}">
                <a16:creationId xmlns:a16="http://schemas.microsoft.com/office/drawing/2014/main" id="{72E4F4FD-8583-4F98-BCD8-704928500E4E}"/>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47107" name="Google Shape;303;p17:notes">
            <a:extLst>
              <a:ext uri="{FF2B5EF4-FFF2-40B4-BE49-F238E27FC236}">
                <a16:creationId xmlns:a16="http://schemas.microsoft.com/office/drawing/2014/main" id="{91DF0DC2-E2AD-4971-BB3B-63F47A366632}"/>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314;p18:notes">
            <a:extLst>
              <a:ext uri="{FF2B5EF4-FFF2-40B4-BE49-F238E27FC236}">
                <a16:creationId xmlns:a16="http://schemas.microsoft.com/office/drawing/2014/main" id="{A0466B15-F133-45B8-AB0F-0A6814EC7159}"/>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49155" name="Google Shape;315;p18:notes">
            <a:extLst>
              <a:ext uri="{FF2B5EF4-FFF2-40B4-BE49-F238E27FC236}">
                <a16:creationId xmlns:a16="http://schemas.microsoft.com/office/drawing/2014/main" id="{8C47A057-68B0-43CF-BB9A-C2FC3611BC9B}"/>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321;p19:notes">
            <a:extLst>
              <a:ext uri="{FF2B5EF4-FFF2-40B4-BE49-F238E27FC236}">
                <a16:creationId xmlns:a16="http://schemas.microsoft.com/office/drawing/2014/main" id="{96795F4E-1CC2-4B4D-B427-14BDF4A98653}"/>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51203" name="Google Shape;322;p19:notes">
            <a:extLst>
              <a:ext uri="{FF2B5EF4-FFF2-40B4-BE49-F238E27FC236}">
                <a16:creationId xmlns:a16="http://schemas.microsoft.com/office/drawing/2014/main" id="{8ADCB297-6E55-4873-8117-C114F7170FE3}"/>
              </a:ext>
            </a:extLst>
          </p:cNvPr>
          <p:cNvSpPr>
            <a:spLocks noGrp="1" noRot="1" noChangeAspect="1" noTextEdit="1"/>
          </p:cNvSpPr>
          <p:nvPr>
            <p:ph type="sldImg" idx="2"/>
          </p:nvPr>
        </p:nvSpPr>
        <p:spPr>
          <a:noFill/>
          <a:ln>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69;p2:notes">
            <a:extLst>
              <a:ext uri="{FF2B5EF4-FFF2-40B4-BE49-F238E27FC236}">
                <a16:creationId xmlns:a16="http://schemas.microsoft.com/office/drawing/2014/main" id="{2BFA106B-8B2C-4DED-ADBC-AFC141A213C4}"/>
              </a:ext>
            </a:extLst>
          </p:cNvPr>
          <p:cNvSpPr txBox="1">
            <a:spLocks noGrp="1" noChangeArrowheads="1"/>
          </p:cNvSpPr>
          <p:nvPr>
            <p:ph type="body" idx="1"/>
          </p:nvPr>
        </p:nvSpPr>
        <p:spPr/>
        <p:txBody>
          <a:bodyPr/>
          <a:lstStyle/>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Welcome everyone. I’m Jennifer Motszko and these are my two colleagues Melanie Jones and Autumn Oakey. We will each introduce ourselves during our sections. We are here to talk about the challenges of working cross-departmentally and trying to meet our goals. Each of us has a position where we spend some of our time doing archival work and some time, well, doing everything else. </a:t>
            </a:r>
            <a:br>
              <a:rPr lang="en-US" altLang="en-US" sz="1200">
                <a:latin typeface="Calibri" panose="020F0502020204030204" pitchFamily="34" charset="0"/>
                <a:cs typeface="Calibri" panose="020F0502020204030204" pitchFamily="34" charset="0"/>
                <a:sym typeface="Calibri" panose="020F0502020204030204" pitchFamily="34" charset="0"/>
              </a:rPr>
            </a:b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16387" name="Google Shape;70;p2:notes">
            <a:extLst>
              <a:ext uri="{FF2B5EF4-FFF2-40B4-BE49-F238E27FC236}">
                <a16:creationId xmlns:a16="http://schemas.microsoft.com/office/drawing/2014/main" id="{607A3229-2D25-44A3-8A1B-6868649D20A4}"/>
              </a:ext>
            </a:extLst>
          </p:cNvPr>
          <p:cNvSpPr>
            <a:spLocks noGrp="1" noRot="1" noChangeAspect="1" noTextEdit="1"/>
          </p:cNvSpPr>
          <p:nvPr>
            <p:ph type="sldImg" idx="2"/>
          </p:nvPr>
        </p:nvSpPr>
        <p:spPr>
          <a:noFill/>
          <a:ln>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75;p3:notes">
            <a:extLst>
              <a:ext uri="{FF2B5EF4-FFF2-40B4-BE49-F238E27FC236}">
                <a16:creationId xmlns:a16="http://schemas.microsoft.com/office/drawing/2014/main" id="{A31D483B-E542-4C36-AF13-2AFC9597F517}"/>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18435" name="Google Shape;76;p3:notes">
            <a:extLst>
              <a:ext uri="{FF2B5EF4-FFF2-40B4-BE49-F238E27FC236}">
                <a16:creationId xmlns:a16="http://schemas.microsoft.com/office/drawing/2014/main" id="{2C8BC57B-DE7A-467B-8346-732E42529EE9}"/>
              </a:ext>
            </a:extLst>
          </p:cNvPr>
          <p:cNvSpPr>
            <a:spLocks noGrp="1" noRot="1" noChangeAspect="1" noTextEdit="1"/>
          </p:cNvSpPr>
          <p:nvPr>
            <p:ph type="sldImg" idx="2"/>
          </p:nvPr>
        </p:nvSpPr>
        <p:spPr>
          <a:noFill/>
          <a:ln>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Google Shape;83;p4:notes">
            <a:extLst>
              <a:ext uri="{FF2B5EF4-FFF2-40B4-BE49-F238E27FC236}">
                <a16:creationId xmlns:a16="http://schemas.microsoft.com/office/drawing/2014/main" id="{FF3E90C9-2164-4026-8FF7-0D26AE5D2CA1}"/>
              </a:ext>
            </a:extLst>
          </p:cNvPr>
          <p:cNvSpPr>
            <a:spLocks noGrp="1" noRot="1" noChangeAspect="1" noTextEdit="1"/>
          </p:cNvSpPr>
          <p:nvPr>
            <p:ph type="sldImg" idx="2"/>
          </p:nvPr>
        </p:nvSpPr>
        <p:spPr>
          <a:noFill/>
        </p:spPr>
      </p:sp>
      <p:sp>
        <p:nvSpPr>
          <p:cNvPr id="84" name="Google Shape;84;p4:notes">
            <a:extLst>
              <a:ext uri="{FF2B5EF4-FFF2-40B4-BE49-F238E27FC236}">
                <a16:creationId xmlns:a16="http://schemas.microsoft.com/office/drawing/2014/main" id="{1718E2F3-93FC-41BA-B1BB-9031A4D16394}"/>
              </a:ext>
            </a:extLst>
          </p:cNvPr>
          <p:cNvSpPr txBox="1">
            <a:spLocks noGrp="1"/>
          </p:cNvSpPr>
          <p:nvPr>
            <p:ph type="body" idx="1"/>
          </p:nvPr>
        </p:nvSpPr>
        <p:spPr>
          <a:noFill/>
          <a:ln/>
        </p:spPr>
        <p:txBody>
          <a:bodyPr spcFirstLastPara="1">
            <a:noAutofit/>
          </a:bodyPr>
          <a:lstStyle/>
          <a:p>
            <a:pPr marL="0" indent="0" eaLnBrk="1" fontAlgn="auto" hangingPunct="1">
              <a:spcBef>
                <a:spcPts val="0"/>
              </a:spcBef>
              <a:spcAft>
                <a:spcPts val="0"/>
              </a:spcAft>
              <a:buClr>
                <a:schemeClr val="dk1"/>
              </a:buClr>
              <a:buSzPts val="1200"/>
              <a:buFont typeface="Calibri"/>
              <a:buNone/>
              <a:defRPr/>
            </a:pPr>
            <a:r>
              <a:rPr lang="en-US" sz="1200" dirty="0">
                <a:solidFill>
                  <a:schemeClr val="dk1"/>
                </a:solidFill>
                <a:latin typeface="+mn-lt"/>
                <a:ea typeface="Calibri"/>
                <a:cs typeface="Calibri"/>
                <a:sym typeface="Calibri"/>
              </a:rPr>
              <a:t>How did we get here?</a:t>
            </a:r>
            <a:br>
              <a:rPr lang="en-US" sz="1200" dirty="0">
                <a:solidFill>
                  <a:schemeClr val="dk1"/>
                </a:solidFill>
                <a:latin typeface="+mn-lt"/>
                <a:ea typeface="Calibri"/>
                <a:cs typeface="Calibri"/>
                <a:sym typeface="Calibri"/>
              </a:rPr>
            </a:br>
            <a:r>
              <a:rPr lang="en-US" sz="1200" dirty="0">
                <a:solidFill>
                  <a:schemeClr val="dk1"/>
                </a:solidFill>
                <a:latin typeface="+mn-lt"/>
                <a:ea typeface="Calibri"/>
                <a:cs typeface="Calibri"/>
                <a:sym typeface="Calibri"/>
              </a:rPr>
              <a:t>After an all-time record enrollment in 2016 (roughly 12,500 students), the University of Wisconsin-Whitewater enrollment has been on a decline. Additionally, the university was asked to spend the 9 million dollars in reserve funds that the university had been saving for a rainy day.. So, that means less revenue coming in and less ability to cover funding issues.</a:t>
            </a:r>
            <a:br>
              <a:rPr lang="en-US" sz="1200" dirty="0">
                <a:solidFill>
                  <a:schemeClr val="dk1"/>
                </a:solidFill>
                <a:latin typeface="+mn-lt"/>
                <a:ea typeface="Calibri"/>
                <a:cs typeface="Calibri"/>
                <a:sym typeface="Calibri"/>
              </a:rPr>
            </a:br>
            <a:r>
              <a:rPr lang="en-US" sz="1200" dirty="0">
                <a:solidFill>
                  <a:schemeClr val="dk1"/>
                </a:solidFill>
                <a:latin typeface="+mn-lt"/>
                <a:ea typeface="Calibri"/>
                <a:cs typeface="Calibri"/>
                <a:sym typeface="Calibri"/>
              </a:rPr>
              <a:t>At the same time - UW System broke apart the UW Colleges system, which oversaw two year colleges and gifted most UW-Universities with a two college campus. That gave UW-W a second library in another city</a:t>
            </a:r>
            <a:br>
              <a:rPr lang="en-US" sz="1200" dirty="0">
                <a:solidFill>
                  <a:schemeClr val="dk1"/>
                </a:solidFill>
                <a:latin typeface="+mn-lt"/>
                <a:ea typeface="Calibri"/>
                <a:cs typeface="Calibri"/>
                <a:sym typeface="Calibri"/>
              </a:rPr>
            </a:br>
            <a:r>
              <a:rPr lang="en-US" sz="1200" dirty="0">
                <a:solidFill>
                  <a:schemeClr val="dk1"/>
                </a:solidFill>
                <a:latin typeface="+mn-lt"/>
                <a:ea typeface="Calibri"/>
                <a:cs typeface="Calibri"/>
                <a:sym typeface="Calibri"/>
              </a:rPr>
              <a:t>Beginning in 2019, we had a number of retirements in the library and, in an effort to retain staff with a decreasing budget, the library lost 6 full time position. All were unfilled at the time - that decreased the library staff by almost 25%</a:t>
            </a:r>
          </a:p>
          <a:p>
            <a:pPr marL="0" indent="0" eaLnBrk="1" fontAlgn="auto" hangingPunct="1">
              <a:spcBef>
                <a:spcPts val="0"/>
              </a:spcBef>
              <a:spcAft>
                <a:spcPts val="0"/>
              </a:spcAft>
              <a:buClr>
                <a:schemeClr val="dk1"/>
              </a:buClr>
              <a:buSzPts val="1200"/>
              <a:buFont typeface="Calibri"/>
              <a:buNone/>
              <a:defRPr/>
            </a:pPr>
            <a:endParaRPr lang="en-US" sz="1200" dirty="0">
              <a:solidFill>
                <a:schemeClr val="dk1"/>
              </a:solidFill>
              <a:latin typeface="+mn-lt"/>
              <a:ea typeface="Calibri"/>
              <a:cs typeface="Calibri"/>
              <a:sym typeface="Calibri"/>
            </a:endParaRPr>
          </a:p>
          <a:p>
            <a:pPr marL="0" indent="0" eaLnBrk="1" fontAlgn="auto" hangingPunct="1">
              <a:spcBef>
                <a:spcPts val="0"/>
              </a:spcBef>
              <a:spcAft>
                <a:spcPts val="0"/>
              </a:spcAft>
              <a:buClr>
                <a:schemeClr val="dk1"/>
              </a:buClr>
              <a:buSzPts val="1200"/>
              <a:buFont typeface="Calibri"/>
              <a:buNone/>
              <a:defRPr/>
            </a:pPr>
            <a:endParaRPr lang="en-US" sz="1200" dirty="0">
              <a:solidFill>
                <a:schemeClr val="dk1"/>
              </a:solidFill>
              <a:latin typeface="+mn-lt"/>
              <a:ea typeface="Calibri"/>
              <a:cs typeface="Calibri"/>
              <a:sym typeface="Calibri"/>
            </a:endParaRPr>
          </a:p>
          <a:p>
            <a:pPr marL="0" indent="0" eaLnBrk="1" fontAlgn="auto" hangingPunct="1">
              <a:spcBef>
                <a:spcPts val="0"/>
              </a:spcBef>
              <a:spcAft>
                <a:spcPts val="0"/>
              </a:spcAft>
              <a:buClr>
                <a:schemeClr val="dk1"/>
              </a:buClr>
              <a:buSzPts val="1200"/>
              <a:buFont typeface="Calibri"/>
              <a:buNone/>
              <a:defRPr/>
            </a:pPr>
            <a:r>
              <a:rPr lang="en-US" sz="1200" dirty="0">
                <a:solidFill>
                  <a:schemeClr val="dk1"/>
                </a:solidFill>
                <a:latin typeface="+mn-lt"/>
                <a:ea typeface="Calibri"/>
                <a:cs typeface="Calibri"/>
                <a:sym typeface="Calibri"/>
              </a:rPr>
              <a:t>Addition of UW-W Rock County Campus (secondary library location) </a:t>
            </a:r>
            <a:endParaRPr sz="1200" dirty="0">
              <a:solidFill>
                <a:srgbClr val="191919"/>
              </a:solidFill>
              <a:latin typeface="+mn-lt"/>
              <a:ea typeface="Avenir"/>
              <a:cs typeface="Avenir"/>
              <a:sym typeface="Avenir"/>
            </a:endParaRPr>
          </a:p>
          <a:p>
            <a:pPr marL="228600" indent="-139700" eaLnBrk="1" fontAlgn="auto" hangingPunct="1">
              <a:lnSpc>
                <a:spcPct val="90000"/>
              </a:lnSpc>
              <a:spcBef>
                <a:spcPts val="1000"/>
              </a:spcBef>
              <a:spcAft>
                <a:spcPts val="0"/>
              </a:spcAft>
              <a:buClr>
                <a:srgbClr val="191919"/>
              </a:buClr>
              <a:buSzPts val="1200"/>
              <a:buFont typeface="Arial"/>
              <a:buChar char="•"/>
              <a:defRPr/>
            </a:pPr>
            <a:r>
              <a:rPr lang="en-US" sz="1200" dirty="0">
                <a:solidFill>
                  <a:srgbClr val="191919"/>
                </a:solidFill>
                <a:latin typeface="+mn-lt"/>
                <a:ea typeface="Avenir"/>
                <a:cs typeface="Avenir"/>
                <a:sym typeface="Avenir"/>
              </a:rPr>
              <a:t>Downturn in enrollment starting in 2017 and loss of reserves</a:t>
            </a:r>
            <a:endParaRPr sz="1200" dirty="0">
              <a:solidFill>
                <a:srgbClr val="191919"/>
              </a:solidFill>
              <a:latin typeface="+mn-lt"/>
              <a:ea typeface="Avenir"/>
              <a:cs typeface="Avenir"/>
              <a:sym typeface="Avenir"/>
            </a:endParaRPr>
          </a:p>
          <a:p>
            <a:pPr marL="228600" indent="-139700" eaLnBrk="1" fontAlgn="auto" hangingPunct="1">
              <a:lnSpc>
                <a:spcPct val="90000"/>
              </a:lnSpc>
              <a:spcBef>
                <a:spcPts val="1000"/>
              </a:spcBef>
              <a:spcAft>
                <a:spcPts val="0"/>
              </a:spcAft>
              <a:buClr>
                <a:srgbClr val="191919"/>
              </a:buClr>
              <a:buSzPts val="1200"/>
              <a:buFont typeface="Arial"/>
              <a:buChar char="•"/>
              <a:defRPr/>
            </a:pPr>
            <a:r>
              <a:rPr lang="en-US" sz="1200" dirty="0">
                <a:solidFill>
                  <a:srgbClr val="191919"/>
                </a:solidFill>
                <a:latin typeface="+mn-lt"/>
                <a:ea typeface="Avenir"/>
                <a:cs typeface="Avenir"/>
                <a:sym typeface="Avenir"/>
              </a:rPr>
              <a:t>Decrease in staffing beginning in 2019</a:t>
            </a:r>
            <a:endParaRPr sz="1200" dirty="0">
              <a:solidFill>
                <a:srgbClr val="191919"/>
              </a:solidFill>
              <a:latin typeface="+mn-lt"/>
              <a:ea typeface="Avenir"/>
              <a:cs typeface="Avenir"/>
              <a:sym typeface="Avenir"/>
            </a:endParaRPr>
          </a:p>
          <a:p>
            <a:pPr marL="0" indent="0" eaLnBrk="1" fontAlgn="auto" hangingPunct="1">
              <a:spcBef>
                <a:spcPts val="0"/>
              </a:spcBef>
              <a:spcAft>
                <a:spcPts val="0"/>
              </a:spcAft>
              <a:buClr>
                <a:schemeClr val="dk1"/>
              </a:buClr>
              <a:buSzPts val="1200"/>
              <a:buFont typeface="Calibri"/>
              <a:buNone/>
              <a:defRPr/>
            </a:pPr>
            <a:endParaRPr sz="1200" dirty="0">
              <a:solidFill>
                <a:schemeClr val="dk1"/>
              </a:solidFill>
              <a:latin typeface="+mn-lt"/>
              <a:ea typeface="Calibri"/>
              <a:cs typeface="Calibri"/>
              <a:sym typeface="Calibri"/>
            </a:endParaRPr>
          </a:p>
          <a:p>
            <a:pPr marL="0" indent="0" eaLnBrk="1" fontAlgn="auto" hangingPunct="1">
              <a:spcBef>
                <a:spcPts val="0"/>
              </a:spcBef>
              <a:spcAft>
                <a:spcPts val="0"/>
              </a:spcAft>
              <a:buClr>
                <a:schemeClr val="dk1"/>
              </a:buClr>
              <a:buSzPts val="1200"/>
              <a:buFont typeface="Calibri"/>
              <a:buNone/>
              <a:defRPr/>
            </a:pPr>
            <a:r>
              <a:rPr lang="en-US" sz="1200" dirty="0">
                <a:solidFill>
                  <a:schemeClr val="dk1"/>
                </a:solidFill>
                <a:latin typeface="+mn-lt"/>
                <a:ea typeface="Calibri"/>
                <a:cs typeface="Calibri"/>
                <a:sym typeface="Calibri"/>
              </a:rPr>
              <a:t>Decrease in staffing (beginning in 2019), retirements &amp; </a:t>
            </a:r>
            <a:endParaRPr sz="1200" dirty="0">
              <a:solidFill>
                <a:schemeClr val="dk1"/>
              </a:solidFill>
              <a:latin typeface="+mn-lt"/>
              <a:ea typeface="Calibri"/>
              <a:cs typeface="Calibri"/>
              <a:sym typeface="Calibri"/>
            </a:endParaRPr>
          </a:p>
          <a:p>
            <a:pPr marL="0" indent="0" eaLnBrk="1" fontAlgn="auto" hangingPunct="1">
              <a:spcBef>
                <a:spcPts val="0"/>
              </a:spcBef>
              <a:spcAft>
                <a:spcPts val="0"/>
              </a:spcAft>
              <a:buSzPts val="1400"/>
              <a:buFont typeface="Arial"/>
              <a:buNone/>
              <a:defRPr/>
            </a:pPr>
            <a:endParaRPr sz="1200" dirty="0">
              <a:solidFill>
                <a:schemeClr val="dk1"/>
              </a:solidFill>
              <a:latin typeface="Calibri"/>
              <a:ea typeface="Calibri"/>
              <a:cs typeface="Calibri"/>
              <a:sym typeface="Calibri"/>
            </a:endParaRPr>
          </a:p>
        </p:txBody>
      </p:sp>
      <p:sp>
        <p:nvSpPr>
          <p:cNvPr id="20484" name="Google Shape;85;p4:notes">
            <a:extLst>
              <a:ext uri="{FF2B5EF4-FFF2-40B4-BE49-F238E27FC236}">
                <a16:creationId xmlns:a16="http://schemas.microsoft.com/office/drawing/2014/main" id="{38D02646-638B-4330-9FAA-D6BD644A14FE}"/>
              </a:ext>
            </a:extLst>
          </p:cNvPr>
          <p:cNvSpPr>
            <a:spLocks noGrp="1" noChangeArrowheads="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3A791DB-3C11-454F-A420-0A519BC57ECA}"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 name="Google Shape;92;p5:notes">
            <a:extLst>
              <a:ext uri="{FF2B5EF4-FFF2-40B4-BE49-F238E27FC236}">
                <a16:creationId xmlns:a16="http://schemas.microsoft.com/office/drawing/2014/main" id="{B866CF2C-F719-4694-A740-B317F519C5F2}"/>
              </a:ext>
            </a:extLst>
          </p:cNvPr>
          <p:cNvSpPr txBox="1">
            <a:spLocks noGrp="1"/>
          </p:cNvSpPr>
          <p:nvPr>
            <p:ph type="body" idx="1"/>
          </p:nvPr>
        </p:nvSpPr>
        <p:spPr/>
        <p:txBody>
          <a:bodyPr spcFirstLastPara="1">
            <a:noAutofit/>
          </a:bodyPr>
          <a:lstStyle/>
          <a:p>
            <a:pPr marL="228600" indent="-133350" eaLnBrk="1" fontAlgn="auto" hangingPunct="1">
              <a:lnSpc>
                <a:spcPct val="90000"/>
              </a:lnSpc>
              <a:spcBef>
                <a:spcPts val="0"/>
              </a:spcBef>
              <a:spcAft>
                <a:spcPts val="0"/>
              </a:spcAft>
              <a:buClr>
                <a:schemeClr val="dk1"/>
              </a:buClr>
              <a:buSzPts val="1100"/>
              <a:buFont typeface="Arial"/>
              <a:buChar char="•"/>
              <a:defRPr/>
            </a:pPr>
            <a:r>
              <a:rPr lang="en-US" sz="1200" dirty="0">
                <a:solidFill>
                  <a:schemeClr val="dk1"/>
                </a:solidFill>
                <a:latin typeface="+mn-lt"/>
                <a:ea typeface="Calibri"/>
                <a:cs typeface="Calibri"/>
                <a:sym typeface="Calibri"/>
              </a:rPr>
              <a:t>-working towards an overall organizational change in the library where almost everyone in the library now works in either reference or circulation in addition to their other job duties</a:t>
            </a:r>
            <a:br>
              <a:rPr lang="en-US" sz="1200" dirty="0">
                <a:solidFill>
                  <a:schemeClr val="dk1"/>
                </a:solidFill>
                <a:latin typeface="+mn-lt"/>
                <a:ea typeface="Calibri"/>
                <a:cs typeface="Calibri"/>
                <a:sym typeface="Calibri"/>
              </a:rPr>
            </a:br>
            <a:r>
              <a:rPr lang="en-US" sz="1200" dirty="0">
                <a:solidFill>
                  <a:schemeClr val="dk1"/>
                </a:solidFill>
                <a:latin typeface="+mn-lt"/>
                <a:ea typeface="Calibri"/>
                <a:cs typeface="Calibri"/>
                <a:sym typeface="Calibri"/>
              </a:rPr>
              <a:t>-Things that got dropped as my responsibilities changed</a:t>
            </a:r>
            <a:br>
              <a:rPr lang="en-US" sz="1200" dirty="0">
                <a:solidFill>
                  <a:schemeClr val="dk1"/>
                </a:solidFill>
                <a:latin typeface="+mn-lt"/>
                <a:ea typeface="Calibri"/>
                <a:cs typeface="Calibri"/>
                <a:sym typeface="Calibri"/>
              </a:rPr>
            </a:br>
            <a:r>
              <a:rPr lang="en-US" sz="1200" dirty="0">
                <a:solidFill>
                  <a:schemeClr val="dk1"/>
                </a:solidFill>
                <a:latin typeface="+mn-lt"/>
                <a:ea typeface="Calibri"/>
                <a:cs typeface="Calibri"/>
                <a:sym typeface="Calibri"/>
              </a:rPr>
              <a:t>digital repository</a:t>
            </a:r>
            <a:br>
              <a:rPr lang="en-US" sz="1200" dirty="0">
                <a:solidFill>
                  <a:schemeClr val="dk1"/>
                </a:solidFill>
                <a:latin typeface="+mn-lt"/>
                <a:ea typeface="Calibri"/>
                <a:cs typeface="Calibri"/>
                <a:sym typeface="Calibri"/>
              </a:rPr>
            </a:br>
            <a:endParaRPr lang="en-US" sz="1100" dirty="0">
              <a:solidFill>
                <a:schemeClr val="dk1"/>
              </a:solidFill>
              <a:latin typeface="+mn-lt"/>
              <a:ea typeface="Avenir"/>
              <a:cs typeface="Avenir"/>
              <a:sym typeface="Avenir"/>
            </a:endParaRPr>
          </a:p>
          <a:p>
            <a:pPr marL="228600" indent="-133350" eaLnBrk="1" fontAlgn="auto" hangingPunct="1">
              <a:lnSpc>
                <a:spcPct val="90000"/>
              </a:lnSpc>
              <a:spcBef>
                <a:spcPts val="0"/>
              </a:spcBef>
              <a:spcAft>
                <a:spcPts val="0"/>
              </a:spcAft>
              <a:buClr>
                <a:schemeClr val="dk1"/>
              </a:buClr>
              <a:buSzPts val="1100"/>
              <a:buFont typeface="Arial"/>
              <a:buChar char="•"/>
              <a:defRPr/>
            </a:pPr>
            <a:r>
              <a:rPr lang="en-US" sz="1100" dirty="0">
                <a:solidFill>
                  <a:schemeClr val="dk1"/>
                </a:solidFill>
                <a:latin typeface="+mn-lt"/>
                <a:ea typeface="Avenir"/>
                <a:cs typeface="Avenir"/>
                <a:sym typeface="Avenir"/>
              </a:rPr>
              <a:t>Staffing changes</a:t>
            </a:r>
            <a:endParaRPr sz="1100" dirty="0">
              <a:solidFill>
                <a:schemeClr val="dk1"/>
              </a:solidFill>
              <a:latin typeface="+mn-lt"/>
              <a:ea typeface="Avenir"/>
              <a:cs typeface="Avenir"/>
              <a:sym typeface="Avenir"/>
            </a:endParaRPr>
          </a:p>
          <a:p>
            <a:pPr marL="685800" lvl="1" indent="-165100" eaLnBrk="1" fontAlgn="auto" hangingPunct="1">
              <a:lnSpc>
                <a:spcPct val="90000"/>
              </a:lnSpc>
              <a:spcBef>
                <a:spcPts val="500"/>
              </a:spcBef>
              <a:spcAft>
                <a:spcPts val="0"/>
              </a:spcAft>
              <a:buClr>
                <a:schemeClr val="dk1"/>
              </a:buClr>
              <a:buSzPts val="1100"/>
              <a:buFont typeface="Arial"/>
              <a:buChar char="•"/>
              <a:defRPr/>
            </a:pPr>
            <a:r>
              <a:rPr lang="en-US" sz="1100" dirty="0">
                <a:solidFill>
                  <a:schemeClr val="dk1"/>
                </a:solidFill>
                <a:latin typeface="+mn-lt"/>
                <a:ea typeface="Calibri"/>
                <a:cs typeface="Calibri"/>
                <a:sym typeface="Calibri"/>
              </a:rPr>
              <a:t>2 FTE (2018)</a:t>
            </a:r>
            <a:endParaRPr sz="1100" dirty="0">
              <a:solidFill>
                <a:schemeClr val="dk1"/>
              </a:solidFill>
              <a:latin typeface="+mn-lt"/>
              <a:ea typeface="Calibri"/>
              <a:cs typeface="Calibri"/>
              <a:sym typeface="Calibri"/>
            </a:endParaRPr>
          </a:p>
          <a:p>
            <a:pPr marL="685800" lvl="1" indent="-165100" eaLnBrk="1" fontAlgn="auto" hangingPunct="1">
              <a:lnSpc>
                <a:spcPct val="90000"/>
              </a:lnSpc>
              <a:spcBef>
                <a:spcPts val="500"/>
              </a:spcBef>
              <a:spcAft>
                <a:spcPts val="0"/>
              </a:spcAft>
              <a:buClr>
                <a:schemeClr val="dk1"/>
              </a:buClr>
              <a:buSzPts val="1100"/>
              <a:buFont typeface="Arial"/>
              <a:buChar char="•"/>
              <a:defRPr/>
            </a:pPr>
            <a:r>
              <a:rPr lang="en-US" sz="1100" dirty="0">
                <a:solidFill>
                  <a:schemeClr val="dk1"/>
                </a:solidFill>
                <a:latin typeface="+mn-lt"/>
                <a:ea typeface="Calibri"/>
                <a:cs typeface="Calibri"/>
                <a:sym typeface="Calibri"/>
              </a:rPr>
              <a:t>1 FTE (2020) </a:t>
            </a:r>
            <a:endParaRPr sz="1100" dirty="0">
              <a:solidFill>
                <a:schemeClr val="dk1"/>
              </a:solidFill>
              <a:latin typeface="+mn-lt"/>
              <a:ea typeface="Calibri"/>
              <a:cs typeface="Calibri"/>
              <a:sym typeface="Calibri"/>
            </a:endParaRPr>
          </a:p>
          <a:p>
            <a:pPr marL="685800" lvl="1" indent="-165100" eaLnBrk="1" fontAlgn="auto" hangingPunct="1">
              <a:lnSpc>
                <a:spcPct val="90000"/>
              </a:lnSpc>
              <a:spcBef>
                <a:spcPts val="500"/>
              </a:spcBef>
              <a:spcAft>
                <a:spcPts val="0"/>
              </a:spcAft>
              <a:buClr>
                <a:schemeClr val="dk1"/>
              </a:buClr>
              <a:buSzPts val="1100"/>
              <a:buFont typeface="Arial"/>
              <a:buChar char="•"/>
              <a:defRPr/>
            </a:pPr>
            <a:r>
              <a:rPr lang="en-US" sz="1100" dirty="0">
                <a:solidFill>
                  <a:schemeClr val="dk1"/>
                </a:solidFill>
                <a:latin typeface="+mn-lt"/>
                <a:ea typeface="Calibri"/>
                <a:cs typeface="Calibri"/>
                <a:sym typeface="Calibri"/>
              </a:rPr>
              <a:t>1.5 FTE (2021) </a:t>
            </a:r>
            <a:endParaRPr sz="1100" dirty="0">
              <a:solidFill>
                <a:schemeClr val="dk1"/>
              </a:solidFill>
              <a:latin typeface="+mn-lt"/>
              <a:ea typeface="Calibri"/>
              <a:cs typeface="Calibri"/>
              <a:sym typeface="Calibri"/>
            </a:endParaRPr>
          </a:p>
          <a:p>
            <a:pPr marL="685800" lvl="1" indent="-165100" eaLnBrk="1" fontAlgn="auto" hangingPunct="1">
              <a:lnSpc>
                <a:spcPct val="90000"/>
              </a:lnSpc>
              <a:spcBef>
                <a:spcPts val="500"/>
              </a:spcBef>
              <a:spcAft>
                <a:spcPts val="0"/>
              </a:spcAft>
              <a:buClr>
                <a:schemeClr val="dk1"/>
              </a:buClr>
              <a:buSzPts val="1100"/>
              <a:buFont typeface="Arial"/>
              <a:buChar char="•"/>
              <a:defRPr/>
            </a:pPr>
            <a:r>
              <a:rPr lang="en-US" sz="1100" dirty="0">
                <a:solidFill>
                  <a:schemeClr val="dk1"/>
                </a:solidFill>
                <a:latin typeface="+mn-lt"/>
                <a:ea typeface="Calibri"/>
                <a:cs typeface="Calibri"/>
                <a:sym typeface="Calibri"/>
              </a:rPr>
              <a:t>2.25 FTE (2022)</a:t>
            </a:r>
            <a:endParaRPr sz="1100" dirty="0">
              <a:solidFill>
                <a:schemeClr val="dk1"/>
              </a:solidFill>
              <a:latin typeface="+mn-lt"/>
              <a:ea typeface="Calibri"/>
              <a:cs typeface="Calibri"/>
              <a:sym typeface="Calibri"/>
            </a:endParaRPr>
          </a:p>
          <a:p>
            <a:pPr marL="228600" indent="-133350" eaLnBrk="1" fontAlgn="auto" hangingPunct="1">
              <a:lnSpc>
                <a:spcPct val="90000"/>
              </a:lnSpc>
              <a:spcBef>
                <a:spcPts val="1000"/>
              </a:spcBef>
              <a:spcAft>
                <a:spcPts val="0"/>
              </a:spcAft>
              <a:buClr>
                <a:schemeClr val="dk1"/>
              </a:buClr>
              <a:buSzPts val="1100"/>
              <a:buFont typeface="Arial"/>
              <a:buChar char="•"/>
              <a:defRPr/>
            </a:pPr>
            <a:r>
              <a:rPr lang="en-US" sz="1100" dirty="0">
                <a:solidFill>
                  <a:schemeClr val="dk1"/>
                </a:solidFill>
                <a:latin typeface="+mn-lt"/>
                <a:ea typeface="Avenir"/>
                <a:cs typeface="Avenir"/>
                <a:sym typeface="Avenir"/>
              </a:rPr>
              <a:t>4-6 student employees (20-30 </a:t>
            </a:r>
            <a:r>
              <a:rPr lang="en-US" sz="1100" dirty="0" err="1">
                <a:solidFill>
                  <a:schemeClr val="dk1"/>
                </a:solidFill>
                <a:latin typeface="+mn-lt"/>
                <a:ea typeface="Avenir"/>
                <a:cs typeface="Avenir"/>
                <a:sym typeface="Avenir"/>
              </a:rPr>
              <a:t>hrs</a:t>
            </a:r>
            <a:r>
              <a:rPr lang="en-US" sz="1100" dirty="0">
                <a:solidFill>
                  <a:schemeClr val="dk1"/>
                </a:solidFill>
                <a:latin typeface="+mn-lt"/>
                <a:ea typeface="Avenir"/>
                <a:cs typeface="Avenir"/>
                <a:sym typeface="Avenir"/>
              </a:rPr>
              <a:t>/week)</a:t>
            </a:r>
            <a:endParaRPr sz="1100" dirty="0">
              <a:solidFill>
                <a:schemeClr val="dk1"/>
              </a:solidFill>
              <a:latin typeface="+mn-lt"/>
              <a:ea typeface="Avenir"/>
              <a:cs typeface="Avenir"/>
              <a:sym typeface="Avenir"/>
            </a:endParaRPr>
          </a:p>
          <a:p>
            <a:pPr marL="228600" indent="-133350" eaLnBrk="1" fontAlgn="auto" hangingPunct="1">
              <a:lnSpc>
                <a:spcPct val="90000"/>
              </a:lnSpc>
              <a:spcBef>
                <a:spcPts val="1000"/>
              </a:spcBef>
              <a:spcAft>
                <a:spcPts val="0"/>
              </a:spcAft>
              <a:buClr>
                <a:schemeClr val="dk1"/>
              </a:buClr>
              <a:buSzPts val="1100"/>
              <a:buFont typeface="Arial"/>
              <a:buChar char="•"/>
              <a:defRPr/>
            </a:pPr>
            <a:r>
              <a:rPr lang="en-US" sz="1100" dirty="0">
                <a:solidFill>
                  <a:schemeClr val="dk1"/>
                </a:solidFill>
                <a:latin typeface="+mn-lt"/>
                <a:ea typeface="Avenir"/>
                <a:cs typeface="Avenir"/>
                <a:sym typeface="Avenir"/>
              </a:rPr>
              <a:t>1-2 student interns (8 </a:t>
            </a:r>
            <a:r>
              <a:rPr lang="en-US" sz="1100" dirty="0" err="1">
                <a:solidFill>
                  <a:schemeClr val="dk1"/>
                </a:solidFill>
                <a:latin typeface="+mn-lt"/>
                <a:ea typeface="Avenir"/>
                <a:cs typeface="Avenir"/>
                <a:sym typeface="Avenir"/>
              </a:rPr>
              <a:t>hrs</a:t>
            </a:r>
            <a:r>
              <a:rPr lang="en-US" sz="1100" dirty="0">
                <a:solidFill>
                  <a:schemeClr val="dk1"/>
                </a:solidFill>
                <a:latin typeface="+mn-lt"/>
                <a:ea typeface="Avenir"/>
                <a:cs typeface="Avenir"/>
                <a:sym typeface="Avenir"/>
              </a:rPr>
              <a:t>/week)</a:t>
            </a:r>
            <a:endParaRPr sz="1100" dirty="0">
              <a:solidFill>
                <a:schemeClr val="dk1"/>
              </a:solidFill>
              <a:latin typeface="+mn-lt"/>
              <a:ea typeface="Calibri"/>
              <a:cs typeface="Calibri"/>
              <a:sym typeface="Calibri"/>
            </a:endParaRPr>
          </a:p>
        </p:txBody>
      </p:sp>
      <p:sp>
        <p:nvSpPr>
          <p:cNvPr id="22531" name="Google Shape;93;p5:notes">
            <a:extLst>
              <a:ext uri="{FF2B5EF4-FFF2-40B4-BE49-F238E27FC236}">
                <a16:creationId xmlns:a16="http://schemas.microsoft.com/office/drawing/2014/main" id="{99440650-BA23-4AC8-8977-8D8F18BE784F}"/>
              </a:ext>
            </a:extLst>
          </p:cNvPr>
          <p:cNvSpPr>
            <a:spLocks noGrp="1" noRot="1" noChangeAspect="1" noTextEdit="1"/>
          </p:cNvSpPr>
          <p:nvPr>
            <p:ph type="sldImg" idx="2"/>
          </p:nvPr>
        </p:nvSpPr>
        <p:spPr>
          <a:noFill/>
          <a:ln>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 name="Google Shape;102;p6:notes">
            <a:extLst>
              <a:ext uri="{FF2B5EF4-FFF2-40B4-BE49-F238E27FC236}">
                <a16:creationId xmlns:a16="http://schemas.microsoft.com/office/drawing/2014/main" id="{D083E9F0-2B47-4752-84EA-3F9244087D8C}"/>
              </a:ext>
            </a:extLst>
          </p:cNvPr>
          <p:cNvSpPr txBox="1">
            <a:spLocks noGrp="1"/>
          </p:cNvSpPr>
          <p:nvPr>
            <p:ph type="body" idx="1"/>
          </p:nvPr>
        </p:nvSpPr>
        <p:spPr/>
        <p:txBody>
          <a:bodyPr spcFirstLastPara="1">
            <a:noAutofit/>
          </a:bodyPr>
          <a:lstStyle/>
          <a:p>
            <a:pPr indent="-304800" eaLnBrk="1" fontAlgn="auto" hangingPunct="1">
              <a:spcBef>
                <a:spcPts val="0"/>
              </a:spcBef>
              <a:spcAft>
                <a:spcPts val="0"/>
              </a:spcAft>
              <a:buClr>
                <a:schemeClr val="dk1"/>
              </a:buClr>
              <a:buSzPts val="1200"/>
              <a:buFont typeface="Arial"/>
              <a:buChar char="•"/>
              <a:defRPr/>
            </a:pPr>
            <a:endParaRPr sz="1200" dirty="0">
              <a:solidFill>
                <a:schemeClr val="dk1"/>
              </a:solidFill>
              <a:latin typeface="Calibri"/>
              <a:ea typeface="Calibri"/>
              <a:cs typeface="Calibri"/>
              <a:sym typeface="Calibri"/>
            </a:endParaRPr>
          </a:p>
          <a:p>
            <a:pPr marL="571500" indent="-482600" eaLnBrk="1" fontAlgn="auto" hangingPunct="1">
              <a:spcBef>
                <a:spcPts val="0"/>
              </a:spcBef>
              <a:spcAft>
                <a:spcPts val="0"/>
              </a:spcAft>
              <a:buClr>
                <a:schemeClr val="dk1"/>
              </a:buClr>
              <a:buSzPts val="1200"/>
              <a:buFont typeface="Arial"/>
              <a:buChar char="•"/>
              <a:defRPr/>
            </a:pPr>
            <a:r>
              <a:rPr lang="en-US" sz="1200" dirty="0">
                <a:solidFill>
                  <a:schemeClr val="dk1"/>
                </a:solidFill>
                <a:latin typeface="+mn-lt"/>
                <a:ea typeface="Avenir"/>
                <a:cs typeface="Avenir"/>
                <a:sym typeface="Avenir"/>
              </a:rPr>
              <a:t>11 years of experience prior to arrival in </a:t>
            </a:r>
            <a:endParaRPr sz="1200" dirty="0">
              <a:solidFill>
                <a:schemeClr val="dk1"/>
              </a:solidFill>
              <a:latin typeface="+mn-lt"/>
              <a:sym typeface="Arial"/>
            </a:endParaRPr>
          </a:p>
          <a:p>
            <a:pPr marL="571500" indent="-482600" eaLnBrk="1" fontAlgn="auto" hangingPunct="1">
              <a:spcBef>
                <a:spcPts val="0"/>
              </a:spcBef>
              <a:spcAft>
                <a:spcPts val="0"/>
              </a:spcAft>
              <a:buClr>
                <a:schemeClr val="dk1"/>
              </a:buClr>
              <a:buSzPts val="1200"/>
              <a:buFont typeface="Arial"/>
              <a:buChar char="•"/>
              <a:defRPr/>
            </a:pPr>
            <a:r>
              <a:rPr lang="en-US" sz="1200" dirty="0">
                <a:solidFill>
                  <a:schemeClr val="dk1"/>
                </a:solidFill>
                <a:latin typeface="+mn-lt"/>
                <a:ea typeface="Avenir"/>
                <a:cs typeface="Avenir"/>
                <a:sym typeface="Avenir"/>
              </a:rPr>
              <a:t>2018</a:t>
            </a:r>
            <a:endParaRPr sz="1200" dirty="0">
              <a:solidFill>
                <a:schemeClr val="dk1"/>
              </a:solidFill>
              <a:latin typeface="+mn-lt"/>
              <a:sym typeface="Arial"/>
            </a:endParaRPr>
          </a:p>
          <a:p>
            <a:pPr marL="571500" indent="-482600" eaLnBrk="1" fontAlgn="auto" hangingPunct="1">
              <a:spcBef>
                <a:spcPts val="0"/>
              </a:spcBef>
              <a:spcAft>
                <a:spcPts val="0"/>
              </a:spcAft>
              <a:buClr>
                <a:schemeClr val="dk1"/>
              </a:buClr>
              <a:buSzPts val="1200"/>
              <a:buFont typeface="Arial"/>
              <a:buChar char="•"/>
              <a:defRPr/>
            </a:pPr>
            <a:r>
              <a:rPr lang="en-US" sz="1200" dirty="0">
                <a:solidFill>
                  <a:schemeClr val="dk1"/>
                </a:solidFill>
                <a:latin typeface="+mn-lt"/>
                <a:ea typeface="Avenir"/>
                <a:cs typeface="Avenir"/>
                <a:sym typeface="Avenir"/>
              </a:rPr>
              <a:t>First full-time archivist at UW-W</a:t>
            </a:r>
            <a:endParaRPr sz="1200" dirty="0">
              <a:solidFill>
                <a:schemeClr val="dk1"/>
              </a:solidFill>
              <a:latin typeface="+mn-lt"/>
              <a:sym typeface="Arial"/>
            </a:endParaRPr>
          </a:p>
          <a:p>
            <a:pPr marL="571500" indent="-482600" eaLnBrk="1" fontAlgn="auto" hangingPunct="1">
              <a:spcBef>
                <a:spcPts val="0"/>
              </a:spcBef>
              <a:spcAft>
                <a:spcPts val="0"/>
              </a:spcAft>
              <a:buClr>
                <a:schemeClr val="dk1"/>
              </a:buClr>
              <a:buSzPts val="1200"/>
              <a:buFont typeface="Arial"/>
              <a:buChar char="•"/>
              <a:defRPr/>
            </a:pPr>
            <a:r>
              <a:rPr lang="en-US" sz="1200" dirty="0">
                <a:solidFill>
                  <a:schemeClr val="dk1"/>
                </a:solidFill>
                <a:latin typeface="+mn-lt"/>
                <a:ea typeface="Avenir"/>
                <a:cs typeface="Avenir"/>
                <a:sym typeface="Avenir"/>
              </a:rPr>
              <a:t>Hired to oversee archives, records management program, digital repository, primary source literacy classes</a:t>
            </a:r>
            <a:endParaRPr sz="1200" dirty="0">
              <a:solidFill>
                <a:schemeClr val="dk1"/>
              </a:solidFill>
              <a:latin typeface="+mn-lt"/>
              <a:sym typeface="Arial"/>
            </a:endParaRPr>
          </a:p>
          <a:p>
            <a:pPr marL="571500" indent="-482600" eaLnBrk="1" fontAlgn="auto" hangingPunct="1">
              <a:spcBef>
                <a:spcPts val="0"/>
              </a:spcBef>
              <a:spcAft>
                <a:spcPts val="0"/>
              </a:spcAft>
              <a:buClr>
                <a:schemeClr val="dk1"/>
              </a:buClr>
              <a:buSzPts val="1200"/>
              <a:buFont typeface="Arial"/>
              <a:buChar char="•"/>
              <a:defRPr/>
            </a:pPr>
            <a:r>
              <a:rPr lang="en-US" sz="1200" dirty="0">
                <a:solidFill>
                  <a:schemeClr val="dk1"/>
                </a:solidFill>
                <a:latin typeface="+mn-lt"/>
                <a:ea typeface="Avenir"/>
                <a:cs typeface="Avenir"/>
                <a:sym typeface="Avenir"/>
              </a:rPr>
              <a:t>Rolls changed to include liaison to History Dept, teaching info lit. classes and research assistance to students </a:t>
            </a:r>
            <a:endParaRPr sz="1200" dirty="0">
              <a:solidFill>
                <a:schemeClr val="dk1"/>
              </a:solidFill>
              <a:latin typeface="+mn-lt"/>
              <a:ea typeface="Calibri"/>
              <a:cs typeface="Calibri"/>
              <a:sym typeface="Calibri"/>
            </a:endParaRPr>
          </a:p>
        </p:txBody>
      </p:sp>
      <p:sp>
        <p:nvSpPr>
          <p:cNvPr id="24579" name="Google Shape;103;p6:notes">
            <a:extLst>
              <a:ext uri="{FF2B5EF4-FFF2-40B4-BE49-F238E27FC236}">
                <a16:creationId xmlns:a16="http://schemas.microsoft.com/office/drawing/2014/main" id="{10D038B7-82BB-42D7-B9EC-A2EC70FB8F37}"/>
              </a:ext>
            </a:extLst>
          </p:cNvPr>
          <p:cNvSpPr>
            <a:spLocks noGrp="1" noRot="1" noChangeAspect="1" noTextEdit="1"/>
          </p:cNvSpPr>
          <p:nvPr>
            <p:ph type="sldImg" idx="2"/>
          </p:nvPr>
        </p:nvSpPr>
        <p:spPr>
          <a:noFill/>
          <a:ln>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Google Shape;118;p7:notes">
            <a:extLst>
              <a:ext uri="{FF2B5EF4-FFF2-40B4-BE49-F238E27FC236}">
                <a16:creationId xmlns:a16="http://schemas.microsoft.com/office/drawing/2014/main" id="{CB9F815A-909E-4382-8DE3-4D983CC45380}"/>
              </a:ext>
            </a:extLst>
          </p:cNvPr>
          <p:cNvSpPr txBox="1">
            <a:spLocks noGrp="1" noChangeArrowheads="1"/>
          </p:cNvSpPr>
          <p:nvPr>
            <p:ph type="body" idx="1"/>
          </p:nvPr>
        </p:nvSpPr>
        <p:spPr/>
        <p:txBody>
          <a:bodyPr/>
          <a:lstStyle/>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As a manager</a:t>
            </a:r>
          </a:p>
        </p:txBody>
      </p:sp>
      <p:sp>
        <p:nvSpPr>
          <p:cNvPr id="26627" name="Google Shape;119;p7:notes">
            <a:extLst>
              <a:ext uri="{FF2B5EF4-FFF2-40B4-BE49-F238E27FC236}">
                <a16:creationId xmlns:a16="http://schemas.microsoft.com/office/drawing/2014/main" id="{A8E7CED9-7CF3-4D0A-86C2-AE47EFEE114F}"/>
              </a:ext>
            </a:extLst>
          </p:cNvPr>
          <p:cNvSpPr>
            <a:spLocks noGrp="1" noRot="1" noChangeAspect="1" noTextEdit="1"/>
          </p:cNvSpPr>
          <p:nvPr>
            <p:ph type="sldImg" idx="2"/>
          </p:nvPr>
        </p:nvSpPr>
        <p:spPr>
          <a:noFill/>
          <a:ln>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Google Shape;125;p8:notes">
            <a:extLst>
              <a:ext uri="{FF2B5EF4-FFF2-40B4-BE49-F238E27FC236}">
                <a16:creationId xmlns:a16="http://schemas.microsoft.com/office/drawing/2014/main" id="{84C41B3F-ECFF-401C-8AE2-2D35C09206A9}"/>
              </a:ext>
            </a:extLst>
          </p:cNvPr>
          <p:cNvSpPr txBox="1">
            <a:spLocks noGrp="1" noChangeArrowheads="1"/>
          </p:cNvSpPr>
          <p:nvPr>
            <p:ph type="body" idx="1"/>
          </p:nvPr>
        </p:nvSpPr>
        <p:spPr/>
        <p:txBody>
          <a:bodyPr/>
          <a:lstStyle/>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45 seconds</a:t>
            </a:r>
          </a:p>
        </p:txBody>
      </p:sp>
      <p:sp>
        <p:nvSpPr>
          <p:cNvPr id="28675" name="Google Shape;126;p8:notes">
            <a:extLst>
              <a:ext uri="{FF2B5EF4-FFF2-40B4-BE49-F238E27FC236}">
                <a16:creationId xmlns:a16="http://schemas.microsoft.com/office/drawing/2014/main" id="{8DED41F5-9F0A-4507-A199-53F4ABBEBE0A}"/>
              </a:ext>
            </a:extLst>
          </p:cNvPr>
          <p:cNvSpPr>
            <a:spLocks noGrp="1" noRot="1" noChangeAspect="1" noTextEdit="1"/>
          </p:cNvSpPr>
          <p:nvPr>
            <p:ph type="sldImg" idx="2"/>
          </p:nvPr>
        </p:nvSpPr>
        <p:spPr>
          <a:noFill/>
          <a:ln>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Google Shape;149;p9:notes">
            <a:extLst>
              <a:ext uri="{FF2B5EF4-FFF2-40B4-BE49-F238E27FC236}">
                <a16:creationId xmlns:a16="http://schemas.microsoft.com/office/drawing/2014/main" id="{D67D2B82-A752-4C8F-9A3D-F0147BFD231D}"/>
              </a:ext>
            </a:extLst>
          </p:cNvPr>
          <p:cNvSpPr txBox="1">
            <a:spLocks noGrp="1" noChangeArrowheads="1"/>
          </p:cNvSpPr>
          <p:nvPr>
            <p:ph type="body" idx="1"/>
          </p:nvPr>
        </p:nvSpPr>
        <p:spPr/>
        <p:txBody>
          <a:bodyPr/>
          <a:lstStyle/>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(5 minutes)</a:t>
            </a:r>
          </a:p>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Juggling 1 minute</a:t>
            </a:r>
          </a:p>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Distance 1 minute</a:t>
            </a:r>
          </a:p>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Technology 1 minute</a:t>
            </a:r>
          </a:p>
          <a:p>
            <a:pPr marL="0" indent="0" eaLnBrk="1" hangingPunct="1">
              <a:buSzPts val="1400"/>
            </a:pPr>
            <a:r>
              <a:rPr lang="en-US" altLang="en-US" sz="1200">
                <a:latin typeface="Calibri" panose="020F0502020204030204" pitchFamily="34" charset="0"/>
                <a:cs typeface="Calibri" panose="020F0502020204030204" pitchFamily="34" charset="0"/>
                <a:sym typeface="Calibri" panose="020F0502020204030204" pitchFamily="34" charset="0"/>
              </a:rPr>
              <a:t>Experience  45 seconds</a:t>
            </a:r>
          </a:p>
        </p:txBody>
      </p:sp>
      <p:sp>
        <p:nvSpPr>
          <p:cNvPr id="30723" name="Google Shape;150;p9:notes">
            <a:extLst>
              <a:ext uri="{FF2B5EF4-FFF2-40B4-BE49-F238E27FC236}">
                <a16:creationId xmlns:a16="http://schemas.microsoft.com/office/drawing/2014/main" id="{DA1F7B81-F7ED-4499-9AE4-6956908F013E}"/>
              </a:ext>
            </a:extLst>
          </p:cNvPr>
          <p:cNvSpPr>
            <a:spLocks noGrp="1" noRot="1" noChangeAspect="1" noTextEdit="1"/>
          </p:cNvSpPr>
          <p:nvPr>
            <p:ph type="sldImg" idx="2"/>
          </p:nvPr>
        </p:nvSpPr>
        <p:spPr>
          <a:noFill/>
          <a:ln>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Font typeface="Arial"/>
              <a:buNone/>
              <a:defRPr sz="1800"/>
            </a:lvl2pPr>
            <a:lvl3pPr lvl="2" algn="l">
              <a:lnSpc>
                <a:spcPct val="100000"/>
              </a:lnSpc>
              <a:spcBef>
                <a:spcPts val="0"/>
              </a:spcBef>
              <a:spcAft>
                <a:spcPts val="0"/>
              </a:spcAft>
              <a:buSzPts val="1400"/>
              <a:buFont typeface="Arial"/>
              <a:buNone/>
              <a:defRPr sz="1800"/>
            </a:lvl3pPr>
            <a:lvl4pPr lvl="3" algn="l">
              <a:lnSpc>
                <a:spcPct val="100000"/>
              </a:lnSpc>
              <a:spcBef>
                <a:spcPts val="0"/>
              </a:spcBef>
              <a:spcAft>
                <a:spcPts val="0"/>
              </a:spcAft>
              <a:buSzPts val="1400"/>
              <a:buFont typeface="Arial"/>
              <a:buNone/>
              <a:defRPr sz="1800"/>
            </a:lvl4pPr>
            <a:lvl5pPr lvl="4" algn="l">
              <a:lnSpc>
                <a:spcPct val="100000"/>
              </a:lnSpc>
              <a:spcBef>
                <a:spcPts val="0"/>
              </a:spcBef>
              <a:spcAft>
                <a:spcPts val="0"/>
              </a:spcAft>
              <a:buSzPts val="1400"/>
              <a:buFont typeface="Arial"/>
              <a:buNone/>
              <a:defRPr sz="1800"/>
            </a:lvl5pPr>
            <a:lvl6pPr lvl="5" algn="l">
              <a:lnSpc>
                <a:spcPct val="100000"/>
              </a:lnSpc>
              <a:spcBef>
                <a:spcPts val="0"/>
              </a:spcBef>
              <a:spcAft>
                <a:spcPts val="0"/>
              </a:spcAft>
              <a:buSzPts val="1400"/>
              <a:buFont typeface="Arial"/>
              <a:buNone/>
              <a:defRPr sz="1800"/>
            </a:lvl6pPr>
            <a:lvl7pPr lvl="6" algn="l">
              <a:lnSpc>
                <a:spcPct val="100000"/>
              </a:lnSpc>
              <a:spcBef>
                <a:spcPts val="0"/>
              </a:spcBef>
              <a:spcAft>
                <a:spcPts val="0"/>
              </a:spcAft>
              <a:buSzPts val="1400"/>
              <a:buFont typeface="Arial"/>
              <a:buNone/>
              <a:defRPr sz="1800"/>
            </a:lvl7pPr>
            <a:lvl8pPr lvl="7" algn="l">
              <a:lnSpc>
                <a:spcPct val="100000"/>
              </a:lnSpc>
              <a:spcBef>
                <a:spcPts val="0"/>
              </a:spcBef>
              <a:spcAft>
                <a:spcPts val="0"/>
              </a:spcAft>
              <a:buSzPts val="1400"/>
              <a:buFont typeface="Arial"/>
              <a:buNone/>
              <a:defRPr sz="1800"/>
            </a:lvl8pPr>
            <a:lvl9pPr lvl="8" algn="l">
              <a:lnSpc>
                <a:spcPct val="100000"/>
              </a:lnSpc>
              <a:spcBef>
                <a:spcPts val="0"/>
              </a:spcBef>
              <a:spcAft>
                <a:spcPts val="0"/>
              </a:spcAft>
              <a:buSzPts val="1400"/>
              <a:buFont typeface="Arial"/>
              <a:buNone/>
              <a:defRPr sz="1800"/>
            </a:lvl9pPr>
          </a:lstStyle>
          <a:p>
            <a:endParaRPr/>
          </a:p>
        </p:txBody>
      </p:sp>
      <p:sp>
        <p:nvSpPr>
          <p:cNvPr id="14" name="Google Shape;14;p21"/>
          <p:cNvSpPr txBox="1">
            <a:spLocks noGrp="1"/>
          </p:cNvSpPr>
          <p:nvPr>
            <p:ph type="subTitle" idx="1"/>
          </p:nvPr>
        </p:nvSpPr>
        <p:spPr>
          <a:xfrm>
            <a:off x="1524000" y="3602038"/>
            <a:ext cx="9144000" cy="1655762"/>
          </a:xfrm>
          <a:prstGeom prst="rect">
            <a:avLst/>
          </a:prstGeom>
          <a:noFill/>
          <a:ln>
            <a:noFill/>
          </a:ln>
        </p:spPr>
        <p:txBody>
          <a:bodyPr spcFirstLastPara="1">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 name="Google Shape;15;p21">
            <a:extLst>
              <a:ext uri="{FF2B5EF4-FFF2-40B4-BE49-F238E27FC236}">
                <a16:creationId xmlns:a16="http://schemas.microsoft.com/office/drawing/2014/main" id="{CFA56BBE-AAAB-4D03-A17B-873186B70EF0}"/>
              </a:ext>
            </a:extLst>
          </p:cNvPr>
          <p:cNvSpPr txBox="1">
            <a:spLocks noGrp="1" noChangeArrowheads="1"/>
          </p:cNvSpPr>
          <p:nvPr>
            <p:ph type="dt" idx="10"/>
          </p:nvPr>
        </p:nvSpPr>
        <p:spPr bwMode="auto">
          <a:xfrm>
            <a:off x="8382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eaLnBrk="1" hangingPunct="1">
              <a:buClr>
                <a:srgbClr val="000000"/>
              </a:buClr>
              <a:buSzPts val="1400"/>
              <a:buFont typeface="Calibri" panose="020F0502020204030204" pitchFamily="34" charset="0"/>
              <a:buNone/>
              <a:defRPr sz="1800">
                <a:latin typeface="Calibri" panose="020F0502020204030204" pitchFamily="34" charset="0"/>
                <a:cs typeface="Calibri" panose="020F0502020204030204" pitchFamily="34" charset="0"/>
                <a:sym typeface="Calibri" panose="020F0502020204030204" pitchFamily="34" charset="0"/>
              </a:defRPr>
            </a:lvl1pPr>
          </a:lstStyle>
          <a:p>
            <a:endParaRPr lang="en-US" altLang="en-US"/>
          </a:p>
        </p:txBody>
      </p:sp>
      <p:sp>
        <p:nvSpPr>
          <p:cNvPr id="5" name="Google Shape;16;p21">
            <a:extLst>
              <a:ext uri="{FF2B5EF4-FFF2-40B4-BE49-F238E27FC236}">
                <a16:creationId xmlns:a16="http://schemas.microsoft.com/office/drawing/2014/main" id="{1EB6348D-C634-47FB-BD47-E3E5A334E5AC}"/>
              </a:ext>
            </a:extLst>
          </p:cNvPr>
          <p:cNvSpPr txBox="1">
            <a:spLocks noGrp="1" noChangeArrowheads="1"/>
          </p:cNvSpPr>
          <p:nvPr>
            <p:ph type="ftr" idx="11"/>
          </p:nvPr>
        </p:nvSpPr>
        <p:spPr/>
        <p:txBody>
          <a:bodyPr/>
          <a:lstStyle>
            <a:lvl1pPr>
              <a:buClr>
                <a:srgbClr val="888888"/>
              </a:buClr>
              <a:buFont typeface="Calibri" panose="020F0502020204030204" pitchFamily="34" charset="0"/>
              <a:buNone/>
              <a:defRPr/>
            </a:lvl1pPr>
          </a:lstStyle>
          <a:p>
            <a:endParaRPr lang="en-US" altLang="en-US"/>
          </a:p>
        </p:txBody>
      </p:sp>
      <p:sp>
        <p:nvSpPr>
          <p:cNvPr id="6" name="Google Shape;17;p21">
            <a:extLst>
              <a:ext uri="{FF2B5EF4-FFF2-40B4-BE49-F238E27FC236}">
                <a16:creationId xmlns:a16="http://schemas.microsoft.com/office/drawing/2014/main" id="{4D386AA9-79C5-4424-9710-AC25EFC959BB}"/>
              </a:ext>
            </a:extLst>
          </p:cNvPr>
          <p:cNvSpPr txBox="1">
            <a:spLocks noGrp="1" noChangeArrowheads="1"/>
          </p:cNvSpPr>
          <p:nvPr>
            <p:ph type="sldNum" idx="12"/>
          </p:nvPr>
        </p:nvSpPr>
        <p:spPr bwMode="auto">
          <a:xfrm>
            <a:off x="86106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Clr>
                <a:srgbClr val="000000"/>
              </a:buClr>
              <a:buSzPts val="1200"/>
              <a:buFont typeface="Arial" panose="020B0604020202020204" pitchFamily="34" charset="0"/>
              <a:buNone/>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fld id="{E747278A-927A-41F1-87B3-B15AEC29E7E5}" type="slidenum">
              <a:rPr lang="en-US" altLang="en-US"/>
              <a:pPr/>
              <a:t>‹#›</a:t>
            </a:fld>
            <a:endParaRPr lang="en-US" altLang="en-US"/>
          </a:p>
        </p:txBody>
      </p:sp>
    </p:spTree>
    <p:extLst>
      <p:ext uri="{BB962C8B-B14F-4D97-AF65-F5344CB8AC3E}">
        <p14:creationId xmlns:p14="http://schemas.microsoft.com/office/powerpoint/2010/main" val="2036870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d Slide">
  <p:cSld name="End Slide">
    <p:bg>
      <p:bgPr>
        <a:blipFill dpi="0" rotWithShape="0">
          <a:blip r:embed="rId2"/>
          <a:srcRect/>
          <a:stretch>
            <a:fillRect/>
          </a:stretch>
        </a:blipFill>
        <a:effectLst/>
      </p:bgPr>
    </p:bg>
    <p:spTree>
      <p:nvGrpSpPr>
        <p:cNvPr id="1" name="Shape 60"/>
        <p:cNvGrpSpPr/>
        <p:nvPr/>
      </p:nvGrpSpPr>
      <p:grpSpPr>
        <a:xfrm>
          <a:off x="0" y="0"/>
          <a:ext cx="0" cy="0"/>
          <a:chOff x="0" y="0"/>
          <a:chExt cx="0" cy="0"/>
        </a:xfrm>
      </p:grpSpPr>
      <p:pic>
        <p:nvPicPr>
          <p:cNvPr id="2" name="Google Shape;61;p30" descr="A picture containing text, clipart&#10;&#10;Description automatically generated">
            <a:extLst>
              <a:ext uri="{FF2B5EF4-FFF2-40B4-BE49-F238E27FC236}">
                <a16:creationId xmlns:a16="http://schemas.microsoft.com/office/drawing/2014/main" id="{1EEECA36-FC0E-4C30-B4CD-D199384A3A7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0225" y="3097213"/>
            <a:ext cx="35115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205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Purple">
  <p:cSld name="Title Slide-Purple">
    <p:bg>
      <p:bgPr>
        <a:blipFill dpi="0" rotWithShape="0">
          <a:blip r:embed="rId2"/>
          <a:srcRect/>
          <a:stretch>
            <a:fillRect/>
          </a:stretch>
        </a:blipFill>
        <a:effectLst/>
      </p:bgPr>
    </p:bg>
    <p:spTree>
      <p:nvGrpSpPr>
        <p:cNvPr id="1" name="Shape 18"/>
        <p:cNvGrpSpPr/>
        <p:nvPr/>
      </p:nvGrpSpPr>
      <p:grpSpPr>
        <a:xfrm>
          <a:off x="0" y="0"/>
          <a:ext cx="0" cy="0"/>
          <a:chOff x="0" y="0"/>
          <a:chExt cx="0" cy="0"/>
        </a:xfrm>
      </p:grpSpPr>
      <p:pic>
        <p:nvPicPr>
          <p:cNvPr id="5" name="Google Shape;19;p22">
            <a:extLst>
              <a:ext uri="{FF2B5EF4-FFF2-40B4-BE49-F238E27FC236}">
                <a16:creationId xmlns:a16="http://schemas.microsoft.com/office/drawing/2014/main" id="{16CA2E68-284F-4C94-B9AA-8AF6581F9BB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5429250"/>
            <a:ext cx="12225338"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23;p22" descr="Text&#10;&#10;Description automatically generated">
            <a:extLst>
              <a:ext uri="{FF2B5EF4-FFF2-40B4-BE49-F238E27FC236}">
                <a16:creationId xmlns:a16="http://schemas.microsoft.com/office/drawing/2014/main" id="{810969F9-7887-4DF3-982F-6090138C823F}"/>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2638" y="6164263"/>
            <a:ext cx="210185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22"/>
          <p:cNvSpPr txBox="1">
            <a:spLocks noGrp="1"/>
          </p:cNvSpPr>
          <p:nvPr>
            <p:ph type="body" idx="1"/>
          </p:nvPr>
        </p:nvSpPr>
        <p:spPr>
          <a:xfrm>
            <a:off x="602801" y="6363407"/>
            <a:ext cx="10311412" cy="523088"/>
          </a:xfrm>
          <a:prstGeom prst="rect">
            <a:avLst/>
          </a:prstGeom>
          <a:noFill/>
          <a:ln>
            <a:noFill/>
          </a:ln>
        </p:spPr>
        <p:txBody>
          <a:bodyPr spcFirstLastPara="1">
            <a:normAutofit/>
          </a:bodyPr>
          <a:lstStyle>
            <a:lvl1pPr marL="457200" lvl="0" indent="-228600" algn="l">
              <a:lnSpc>
                <a:spcPct val="90000"/>
              </a:lnSpc>
              <a:spcBef>
                <a:spcPts val="1000"/>
              </a:spcBef>
              <a:spcAft>
                <a:spcPts val="0"/>
              </a:spcAft>
              <a:buClr>
                <a:schemeClr val="dk1"/>
              </a:buClr>
              <a:buSzPts val="1200"/>
              <a:buNone/>
              <a:defRPr sz="1200" b="0" i="0">
                <a:solidFill>
                  <a:schemeClr val="dk1"/>
                </a:solidFill>
                <a:latin typeface="Avenir"/>
                <a:ea typeface="Avenir"/>
                <a:cs typeface="Avenir"/>
                <a:sym typeface="Aveni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2"/>
          <p:cNvSpPr txBox="1">
            <a:spLocks noGrp="1"/>
          </p:cNvSpPr>
          <p:nvPr>
            <p:ph type="body" idx="2"/>
          </p:nvPr>
        </p:nvSpPr>
        <p:spPr>
          <a:xfrm>
            <a:off x="602801" y="1065261"/>
            <a:ext cx="8334246" cy="2106570"/>
          </a:xfrm>
          <a:prstGeom prst="rect">
            <a:avLst/>
          </a:prstGeom>
          <a:noFill/>
          <a:ln>
            <a:noFill/>
          </a:ln>
        </p:spPr>
        <p:txBody>
          <a:bodyPr spcFirstLastPara="1" bIns="0" anchor="b">
            <a:normAutofit/>
          </a:bodyPr>
          <a:lstStyle>
            <a:lvl1pPr marL="457200" lvl="0" indent="-228600" algn="l">
              <a:lnSpc>
                <a:spcPct val="90000"/>
              </a:lnSpc>
              <a:spcBef>
                <a:spcPts val="1000"/>
              </a:spcBef>
              <a:spcAft>
                <a:spcPts val="0"/>
              </a:spcAft>
              <a:buClr>
                <a:schemeClr val="lt1"/>
              </a:buClr>
              <a:buSzPts val="4000"/>
              <a:buNone/>
              <a:defRPr sz="4000" b="1" i="0">
                <a:solidFill>
                  <a:schemeClr val="lt1"/>
                </a:solidFill>
                <a:latin typeface="Avenir"/>
                <a:ea typeface="Avenir"/>
                <a:cs typeface="Avenir"/>
                <a:sym typeface="Aveni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2"/>
          <p:cNvSpPr txBox="1">
            <a:spLocks noGrp="1"/>
          </p:cNvSpPr>
          <p:nvPr>
            <p:ph type="body" idx="3"/>
          </p:nvPr>
        </p:nvSpPr>
        <p:spPr>
          <a:xfrm>
            <a:off x="602801" y="3519488"/>
            <a:ext cx="8334246" cy="701877"/>
          </a:xfrm>
          <a:prstGeom prst="rect">
            <a:avLst/>
          </a:prstGeom>
          <a:noFill/>
          <a:ln>
            <a:noFill/>
          </a:ln>
        </p:spPr>
        <p:txBody>
          <a:bodyPr spcFirstLastPara="1">
            <a:noAutofit/>
          </a:bodyPr>
          <a:lstStyle>
            <a:lvl1pPr marL="457200" lvl="0" indent="-228600" algn="l">
              <a:lnSpc>
                <a:spcPct val="90000"/>
              </a:lnSpc>
              <a:spcBef>
                <a:spcPts val="1000"/>
              </a:spcBef>
              <a:spcAft>
                <a:spcPts val="0"/>
              </a:spcAft>
              <a:buClr>
                <a:schemeClr val="lt1"/>
              </a:buClr>
              <a:buSzPts val="2300"/>
              <a:buNone/>
              <a:defRPr sz="2300" b="0" i="0">
                <a:solidFill>
                  <a:schemeClr val="lt1"/>
                </a:solidFill>
                <a:latin typeface="Avenir"/>
                <a:ea typeface="Avenir"/>
                <a:cs typeface="Avenir"/>
                <a:sym typeface="Aveni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56971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Purple-2-column">
  <p:cSld name="Content Slide-Purple-2-column">
    <p:bg>
      <p:bgPr>
        <a:blipFill dpi="0" rotWithShape="0">
          <a:blip r:embed="rId2"/>
          <a:srcRect/>
          <a:stretch>
            <a:fillRect/>
          </a:stretch>
        </a:blipFill>
        <a:effectLst/>
      </p:bgPr>
    </p:bg>
    <p:spTree>
      <p:nvGrpSpPr>
        <p:cNvPr id="1" name="Shape 24"/>
        <p:cNvGrpSpPr/>
        <p:nvPr/>
      </p:nvGrpSpPr>
      <p:grpSpPr>
        <a:xfrm>
          <a:off x="0" y="0"/>
          <a:ext cx="0" cy="0"/>
          <a:chOff x="0" y="0"/>
          <a:chExt cx="0" cy="0"/>
        </a:xfrm>
      </p:grpSpPr>
      <p:pic>
        <p:nvPicPr>
          <p:cNvPr id="6" name="Google Shape;25;p23">
            <a:extLst>
              <a:ext uri="{FF2B5EF4-FFF2-40B4-BE49-F238E27FC236}">
                <a16:creationId xmlns:a16="http://schemas.microsoft.com/office/drawing/2014/main" id="{D5D73CD0-D13C-45A9-A317-ED1C96115D5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5429250"/>
            <a:ext cx="12225338"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30;p23" descr="Text&#10;&#10;Description automatically generated">
            <a:extLst>
              <a:ext uri="{FF2B5EF4-FFF2-40B4-BE49-F238E27FC236}">
                <a16:creationId xmlns:a16="http://schemas.microsoft.com/office/drawing/2014/main" id="{DF8A6984-99F4-450A-99E4-A5F55B100169}"/>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2638" y="6164263"/>
            <a:ext cx="210185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Google Shape;26;p23"/>
          <p:cNvSpPr txBox="1">
            <a:spLocks noGrp="1"/>
          </p:cNvSpPr>
          <p:nvPr>
            <p:ph type="body" idx="1"/>
          </p:nvPr>
        </p:nvSpPr>
        <p:spPr>
          <a:xfrm>
            <a:off x="602801" y="6363407"/>
            <a:ext cx="10311412" cy="523088"/>
          </a:xfrm>
          <a:prstGeom prst="rect">
            <a:avLst/>
          </a:prstGeom>
          <a:noFill/>
          <a:ln>
            <a:noFill/>
          </a:ln>
        </p:spPr>
        <p:txBody>
          <a:bodyPr spcFirstLastPara="1">
            <a:normAutofit/>
          </a:bodyPr>
          <a:lstStyle>
            <a:lvl1pPr marL="457200" lvl="0" indent="-228600" algn="l">
              <a:lnSpc>
                <a:spcPct val="90000"/>
              </a:lnSpc>
              <a:spcBef>
                <a:spcPts val="1000"/>
              </a:spcBef>
              <a:spcAft>
                <a:spcPts val="0"/>
              </a:spcAft>
              <a:buClr>
                <a:schemeClr val="dk1"/>
              </a:buClr>
              <a:buSzPts val="1200"/>
              <a:buNone/>
              <a:defRPr sz="1200" b="0" i="0">
                <a:solidFill>
                  <a:schemeClr val="dk1"/>
                </a:solidFill>
                <a:latin typeface="Avenir"/>
                <a:ea typeface="Avenir"/>
                <a:cs typeface="Avenir"/>
                <a:sym typeface="Aveni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3"/>
          <p:cNvSpPr txBox="1">
            <a:spLocks noGrp="1"/>
          </p:cNvSpPr>
          <p:nvPr>
            <p:ph type="body" idx="2"/>
          </p:nvPr>
        </p:nvSpPr>
        <p:spPr>
          <a:xfrm>
            <a:off x="495300" y="457200"/>
            <a:ext cx="10668000" cy="1066800"/>
          </a:xfrm>
          <a:prstGeom prst="rect">
            <a:avLst/>
          </a:prstGeom>
          <a:noFill/>
          <a:ln>
            <a:noFill/>
          </a:ln>
        </p:spPr>
        <p:txBody>
          <a:bodyPr spcFirstLastPara="1" bIns="0" anchor="b">
            <a:normAutofit/>
          </a:bodyPr>
          <a:lstStyle>
            <a:lvl1pPr marL="457200" lvl="0" indent="-228600" algn="l">
              <a:lnSpc>
                <a:spcPct val="90000"/>
              </a:lnSpc>
              <a:spcBef>
                <a:spcPts val="1000"/>
              </a:spcBef>
              <a:spcAft>
                <a:spcPts val="0"/>
              </a:spcAft>
              <a:buClr>
                <a:schemeClr val="lt1"/>
              </a:buClr>
              <a:buSzPts val="3400"/>
              <a:buNone/>
              <a:defRPr sz="3400" b="1" i="0">
                <a:solidFill>
                  <a:schemeClr val="lt1"/>
                </a:solidFill>
                <a:latin typeface="Avenir"/>
                <a:ea typeface="Avenir"/>
                <a:cs typeface="Avenir"/>
                <a:sym typeface="Avenir"/>
              </a:defRPr>
            </a:lvl1pPr>
            <a:lvl2pPr marL="914400" lvl="1" indent="-431800" algn="l">
              <a:lnSpc>
                <a:spcPct val="90000"/>
              </a:lnSpc>
              <a:spcBef>
                <a:spcPts val="500"/>
              </a:spcBef>
              <a:spcAft>
                <a:spcPts val="0"/>
              </a:spcAft>
              <a:buClr>
                <a:schemeClr val="dk1"/>
              </a:buClr>
              <a:buSzPts val="3200"/>
              <a:buChar char="•"/>
              <a:defRPr sz="3200" b="1"/>
            </a:lvl2pPr>
            <a:lvl3pPr marL="1371600" lvl="2" indent="-431800" algn="l">
              <a:lnSpc>
                <a:spcPct val="90000"/>
              </a:lnSpc>
              <a:spcBef>
                <a:spcPts val="500"/>
              </a:spcBef>
              <a:spcAft>
                <a:spcPts val="0"/>
              </a:spcAft>
              <a:buClr>
                <a:schemeClr val="dk1"/>
              </a:buClr>
              <a:buSzPts val="3200"/>
              <a:buChar char="•"/>
              <a:defRPr sz="3200" b="1"/>
            </a:lvl3pPr>
            <a:lvl4pPr marL="1828800" lvl="3" indent="-431800" algn="l">
              <a:lnSpc>
                <a:spcPct val="90000"/>
              </a:lnSpc>
              <a:spcBef>
                <a:spcPts val="500"/>
              </a:spcBef>
              <a:spcAft>
                <a:spcPts val="0"/>
              </a:spcAft>
              <a:buClr>
                <a:schemeClr val="dk1"/>
              </a:buClr>
              <a:buSzPts val="3200"/>
              <a:buChar char="•"/>
              <a:defRPr sz="3200" b="1"/>
            </a:lvl4pPr>
            <a:lvl5pPr marL="2286000" lvl="4" indent="-431800" algn="l">
              <a:lnSpc>
                <a:spcPct val="90000"/>
              </a:lnSpc>
              <a:spcBef>
                <a:spcPts val="500"/>
              </a:spcBef>
              <a:spcAft>
                <a:spcPts val="0"/>
              </a:spcAft>
              <a:buClr>
                <a:schemeClr val="dk1"/>
              </a:buClr>
              <a:buSzPts val="3200"/>
              <a:buChar char="•"/>
              <a:defRPr sz="32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3"/>
          <p:cNvSpPr txBox="1">
            <a:spLocks noGrp="1"/>
          </p:cNvSpPr>
          <p:nvPr>
            <p:ph type="body" idx="3"/>
          </p:nvPr>
        </p:nvSpPr>
        <p:spPr>
          <a:xfrm>
            <a:off x="1461155" y="1840447"/>
            <a:ext cx="4487159" cy="3721367"/>
          </a:xfrm>
          <a:prstGeom prst="rect">
            <a:avLst/>
          </a:prstGeom>
          <a:noFill/>
          <a:ln>
            <a:noFill/>
          </a:ln>
        </p:spPr>
        <p:txBody>
          <a:bodyPr spcFirstLastPara="1">
            <a:normAutofit/>
          </a:bodyPr>
          <a:lstStyle>
            <a:lvl1pPr marL="457200" lvl="0" indent="-393700" algn="l">
              <a:lnSpc>
                <a:spcPct val="90000"/>
              </a:lnSpc>
              <a:spcBef>
                <a:spcPts val="1000"/>
              </a:spcBef>
              <a:spcAft>
                <a:spcPts val="0"/>
              </a:spcAft>
              <a:buClr>
                <a:schemeClr val="lt1"/>
              </a:buClr>
              <a:buSzPts val="2600"/>
              <a:buFont typeface="Arial"/>
              <a:buChar char="•"/>
              <a:defRPr sz="2600" b="0" i="0">
                <a:solidFill>
                  <a:schemeClr val="lt1"/>
                </a:solidFill>
                <a:latin typeface="Avenir"/>
                <a:ea typeface="Avenir"/>
                <a:cs typeface="Avenir"/>
                <a:sym typeface="Avenir"/>
              </a:defRPr>
            </a:lvl1pPr>
            <a:lvl2pPr marL="914400" lvl="1" indent="-361950" algn="l">
              <a:lnSpc>
                <a:spcPct val="90000"/>
              </a:lnSpc>
              <a:spcBef>
                <a:spcPts val="500"/>
              </a:spcBef>
              <a:spcAft>
                <a:spcPts val="0"/>
              </a:spcAft>
              <a:buClr>
                <a:schemeClr val="dk1"/>
              </a:buClr>
              <a:buSzPts val="2100"/>
              <a:buChar char="•"/>
              <a:defRPr sz="2100"/>
            </a:lvl2pPr>
            <a:lvl3pPr marL="1371600" lvl="2" indent="-361950" algn="l">
              <a:lnSpc>
                <a:spcPct val="90000"/>
              </a:lnSpc>
              <a:spcBef>
                <a:spcPts val="500"/>
              </a:spcBef>
              <a:spcAft>
                <a:spcPts val="0"/>
              </a:spcAft>
              <a:buClr>
                <a:schemeClr val="dk1"/>
              </a:buClr>
              <a:buSzPts val="2100"/>
              <a:buChar char="•"/>
              <a:defRPr sz="2100"/>
            </a:lvl3pPr>
            <a:lvl4pPr marL="1828800" lvl="3" indent="-361950" algn="l">
              <a:lnSpc>
                <a:spcPct val="90000"/>
              </a:lnSpc>
              <a:spcBef>
                <a:spcPts val="500"/>
              </a:spcBef>
              <a:spcAft>
                <a:spcPts val="0"/>
              </a:spcAft>
              <a:buClr>
                <a:schemeClr val="dk1"/>
              </a:buClr>
              <a:buSzPts val="2100"/>
              <a:buChar char="•"/>
              <a:defRPr sz="2100"/>
            </a:lvl4pPr>
            <a:lvl5pPr marL="2286000" lvl="4" indent="-361950" algn="l">
              <a:lnSpc>
                <a:spcPct val="90000"/>
              </a:lnSpc>
              <a:spcBef>
                <a:spcPts val="500"/>
              </a:spcBef>
              <a:spcAft>
                <a:spcPts val="0"/>
              </a:spcAft>
              <a:buClr>
                <a:schemeClr val="dk1"/>
              </a:buClr>
              <a:buSzPts val="210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3"/>
          <p:cNvSpPr txBox="1">
            <a:spLocks noGrp="1"/>
          </p:cNvSpPr>
          <p:nvPr>
            <p:ph type="body" idx="4"/>
          </p:nvPr>
        </p:nvSpPr>
        <p:spPr>
          <a:xfrm>
            <a:off x="6333241" y="1840447"/>
            <a:ext cx="4830059" cy="3721367"/>
          </a:xfrm>
          <a:prstGeom prst="rect">
            <a:avLst/>
          </a:prstGeom>
          <a:noFill/>
          <a:ln>
            <a:noFill/>
          </a:ln>
        </p:spPr>
        <p:txBody>
          <a:bodyPr spcFirstLastPara="1">
            <a:normAutofit/>
          </a:bodyPr>
          <a:lstStyle>
            <a:lvl1pPr marL="457200" lvl="0" indent="-393700" algn="l">
              <a:lnSpc>
                <a:spcPct val="90000"/>
              </a:lnSpc>
              <a:spcBef>
                <a:spcPts val="1000"/>
              </a:spcBef>
              <a:spcAft>
                <a:spcPts val="0"/>
              </a:spcAft>
              <a:buClr>
                <a:schemeClr val="lt1"/>
              </a:buClr>
              <a:buSzPts val="2600"/>
              <a:buFont typeface="Arial"/>
              <a:buChar char="•"/>
              <a:defRPr sz="2600" b="0" i="0">
                <a:solidFill>
                  <a:schemeClr val="lt1"/>
                </a:solidFill>
                <a:latin typeface="Avenir"/>
                <a:ea typeface="Avenir"/>
                <a:cs typeface="Avenir"/>
                <a:sym typeface="Avenir"/>
              </a:defRPr>
            </a:lvl1pPr>
            <a:lvl2pPr marL="914400" lvl="1" indent="-361950" algn="l">
              <a:lnSpc>
                <a:spcPct val="90000"/>
              </a:lnSpc>
              <a:spcBef>
                <a:spcPts val="500"/>
              </a:spcBef>
              <a:spcAft>
                <a:spcPts val="0"/>
              </a:spcAft>
              <a:buClr>
                <a:schemeClr val="dk1"/>
              </a:buClr>
              <a:buSzPts val="2100"/>
              <a:buChar char="•"/>
              <a:defRPr sz="2100"/>
            </a:lvl2pPr>
            <a:lvl3pPr marL="1371600" lvl="2" indent="-361950" algn="l">
              <a:lnSpc>
                <a:spcPct val="90000"/>
              </a:lnSpc>
              <a:spcBef>
                <a:spcPts val="500"/>
              </a:spcBef>
              <a:spcAft>
                <a:spcPts val="0"/>
              </a:spcAft>
              <a:buClr>
                <a:schemeClr val="dk1"/>
              </a:buClr>
              <a:buSzPts val="2100"/>
              <a:buChar char="•"/>
              <a:defRPr sz="2100"/>
            </a:lvl3pPr>
            <a:lvl4pPr marL="1828800" lvl="3" indent="-361950" algn="l">
              <a:lnSpc>
                <a:spcPct val="90000"/>
              </a:lnSpc>
              <a:spcBef>
                <a:spcPts val="500"/>
              </a:spcBef>
              <a:spcAft>
                <a:spcPts val="0"/>
              </a:spcAft>
              <a:buClr>
                <a:schemeClr val="dk1"/>
              </a:buClr>
              <a:buSzPts val="2100"/>
              <a:buChar char="•"/>
              <a:defRPr sz="2100"/>
            </a:lvl4pPr>
            <a:lvl5pPr marL="2286000" lvl="4" indent="-361950" algn="l">
              <a:lnSpc>
                <a:spcPct val="90000"/>
              </a:lnSpc>
              <a:spcBef>
                <a:spcPts val="500"/>
              </a:spcBef>
              <a:spcAft>
                <a:spcPts val="0"/>
              </a:spcAft>
              <a:buClr>
                <a:schemeClr val="dk1"/>
              </a:buClr>
              <a:buSzPts val="210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09221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White-2-column">
  <p:cSld name="Content Slide-White-2-column">
    <p:bg>
      <p:bgPr>
        <a:blipFill dpi="0" rotWithShape="0">
          <a:blip r:embed="rId2"/>
          <a:srcRect/>
          <a:stretch>
            <a:fillRect/>
          </a:stretch>
        </a:blipFill>
        <a:effectLst/>
      </p:bgPr>
    </p:bg>
    <p:spTree>
      <p:nvGrpSpPr>
        <p:cNvPr id="1" name="Shape 31"/>
        <p:cNvGrpSpPr/>
        <p:nvPr/>
      </p:nvGrpSpPr>
      <p:grpSpPr>
        <a:xfrm>
          <a:off x="0" y="0"/>
          <a:ext cx="0" cy="0"/>
          <a:chOff x="0" y="0"/>
          <a:chExt cx="0" cy="0"/>
        </a:xfrm>
      </p:grpSpPr>
      <p:pic>
        <p:nvPicPr>
          <p:cNvPr id="6" name="Google Shape;35;p24" descr="A picture containing text, clipart&#10;&#10;Description automatically generated">
            <a:extLst>
              <a:ext uri="{FF2B5EF4-FFF2-40B4-BE49-F238E27FC236}">
                <a16:creationId xmlns:a16="http://schemas.microsoft.com/office/drawing/2014/main" id="{611F7522-87C6-4155-BB78-A1FE6BA62A0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8200" y="6084888"/>
            <a:ext cx="2084388"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Google Shape;32;p24"/>
          <p:cNvSpPr txBox="1">
            <a:spLocks noGrp="1"/>
          </p:cNvSpPr>
          <p:nvPr>
            <p:ph type="body" idx="1"/>
          </p:nvPr>
        </p:nvSpPr>
        <p:spPr>
          <a:xfrm>
            <a:off x="602801" y="6363407"/>
            <a:ext cx="10311412" cy="523088"/>
          </a:xfrm>
          <a:prstGeom prst="rect">
            <a:avLst/>
          </a:prstGeom>
          <a:noFill/>
          <a:ln>
            <a:noFill/>
          </a:ln>
        </p:spPr>
        <p:txBody>
          <a:bodyPr spcFirstLastPara="1">
            <a:normAutofit/>
          </a:bodyPr>
          <a:lstStyle>
            <a:lvl1pPr marL="457200" lvl="0" indent="-228600" algn="l">
              <a:lnSpc>
                <a:spcPct val="90000"/>
              </a:lnSpc>
              <a:spcBef>
                <a:spcPts val="1000"/>
              </a:spcBef>
              <a:spcAft>
                <a:spcPts val="0"/>
              </a:spcAft>
              <a:buClr>
                <a:schemeClr val="lt1"/>
              </a:buClr>
              <a:buSzPts val="1200"/>
              <a:buNone/>
              <a:defRPr sz="1200" b="0" i="0">
                <a:solidFill>
                  <a:schemeClr val="lt1"/>
                </a:solidFill>
                <a:latin typeface="Avenir"/>
                <a:ea typeface="Avenir"/>
                <a:cs typeface="Avenir"/>
                <a:sym typeface="Aveni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4"/>
          <p:cNvSpPr txBox="1">
            <a:spLocks noGrp="1"/>
          </p:cNvSpPr>
          <p:nvPr>
            <p:ph type="body" idx="2"/>
          </p:nvPr>
        </p:nvSpPr>
        <p:spPr>
          <a:xfrm>
            <a:off x="495300" y="457200"/>
            <a:ext cx="10668000" cy="1066800"/>
          </a:xfrm>
          <a:prstGeom prst="rect">
            <a:avLst/>
          </a:prstGeom>
          <a:noFill/>
          <a:ln>
            <a:noFill/>
          </a:ln>
        </p:spPr>
        <p:txBody>
          <a:bodyPr spcFirstLastPara="1" bIns="0" anchor="b">
            <a:normAutofit/>
          </a:bodyPr>
          <a:lstStyle>
            <a:lvl1pPr marL="457200" lvl="0" indent="-228600" algn="l">
              <a:lnSpc>
                <a:spcPct val="90000"/>
              </a:lnSpc>
              <a:spcBef>
                <a:spcPts val="1000"/>
              </a:spcBef>
              <a:spcAft>
                <a:spcPts val="0"/>
              </a:spcAft>
              <a:buClr>
                <a:srgbClr val="191919"/>
              </a:buClr>
              <a:buSzPts val="3400"/>
              <a:buNone/>
              <a:defRPr sz="3400" b="1" i="0">
                <a:solidFill>
                  <a:srgbClr val="191919"/>
                </a:solidFill>
                <a:latin typeface="Avenir"/>
                <a:ea typeface="Avenir"/>
                <a:cs typeface="Avenir"/>
                <a:sym typeface="Avenir"/>
              </a:defRPr>
            </a:lvl1pPr>
            <a:lvl2pPr marL="914400" lvl="1" indent="-431800" algn="l">
              <a:lnSpc>
                <a:spcPct val="90000"/>
              </a:lnSpc>
              <a:spcBef>
                <a:spcPts val="500"/>
              </a:spcBef>
              <a:spcAft>
                <a:spcPts val="0"/>
              </a:spcAft>
              <a:buClr>
                <a:schemeClr val="dk1"/>
              </a:buClr>
              <a:buSzPts val="3200"/>
              <a:buChar char="•"/>
              <a:defRPr sz="3200" b="1"/>
            </a:lvl2pPr>
            <a:lvl3pPr marL="1371600" lvl="2" indent="-431800" algn="l">
              <a:lnSpc>
                <a:spcPct val="90000"/>
              </a:lnSpc>
              <a:spcBef>
                <a:spcPts val="500"/>
              </a:spcBef>
              <a:spcAft>
                <a:spcPts val="0"/>
              </a:spcAft>
              <a:buClr>
                <a:schemeClr val="dk1"/>
              </a:buClr>
              <a:buSzPts val="3200"/>
              <a:buChar char="•"/>
              <a:defRPr sz="3200" b="1"/>
            </a:lvl3pPr>
            <a:lvl4pPr marL="1828800" lvl="3" indent="-431800" algn="l">
              <a:lnSpc>
                <a:spcPct val="90000"/>
              </a:lnSpc>
              <a:spcBef>
                <a:spcPts val="500"/>
              </a:spcBef>
              <a:spcAft>
                <a:spcPts val="0"/>
              </a:spcAft>
              <a:buClr>
                <a:schemeClr val="dk1"/>
              </a:buClr>
              <a:buSzPts val="3200"/>
              <a:buChar char="•"/>
              <a:defRPr sz="3200" b="1"/>
            </a:lvl4pPr>
            <a:lvl5pPr marL="2286000" lvl="4" indent="-431800" algn="l">
              <a:lnSpc>
                <a:spcPct val="90000"/>
              </a:lnSpc>
              <a:spcBef>
                <a:spcPts val="500"/>
              </a:spcBef>
              <a:spcAft>
                <a:spcPts val="0"/>
              </a:spcAft>
              <a:buClr>
                <a:schemeClr val="dk1"/>
              </a:buClr>
              <a:buSzPts val="3200"/>
              <a:buChar char="•"/>
              <a:defRPr sz="32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4"/>
          <p:cNvSpPr txBox="1">
            <a:spLocks noGrp="1"/>
          </p:cNvSpPr>
          <p:nvPr>
            <p:ph type="body" idx="3"/>
          </p:nvPr>
        </p:nvSpPr>
        <p:spPr>
          <a:xfrm>
            <a:off x="1485900" y="1840447"/>
            <a:ext cx="4477578" cy="3721367"/>
          </a:xfrm>
          <a:prstGeom prst="rect">
            <a:avLst/>
          </a:prstGeom>
          <a:noFill/>
          <a:ln>
            <a:noFill/>
          </a:ln>
        </p:spPr>
        <p:txBody>
          <a:bodyPr spcFirstLastPara="1">
            <a:normAutofit/>
          </a:bodyPr>
          <a:lstStyle>
            <a:lvl1pPr marL="457200" lvl="0" indent="-393700" algn="l">
              <a:lnSpc>
                <a:spcPct val="90000"/>
              </a:lnSpc>
              <a:spcBef>
                <a:spcPts val="1000"/>
              </a:spcBef>
              <a:spcAft>
                <a:spcPts val="0"/>
              </a:spcAft>
              <a:buClr>
                <a:srgbClr val="191919"/>
              </a:buClr>
              <a:buSzPts val="2600"/>
              <a:buFont typeface="Arial"/>
              <a:buChar char="•"/>
              <a:defRPr sz="2600" b="0" i="0">
                <a:solidFill>
                  <a:srgbClr val="191919"/>
                </a:solidFill>
                <a:latin typeface="Avenir"/>
                <a:ea typeface="Avenir"/>
                <a:cs typeface="Avenir"/>
                <a:sym typeface="Avenir"/>
              </a:defRPr>
            </a:lvl1pPr>
            <a:lvl2pPr marL="914400" lvl="1" indent="-361950" algn="l">
              <a:lnSpc>
                <a:spcPct val="90000"/>
              </a:lnSpc>
              <a:spcBef>
                <a:spcPts val="500"/>
              </a:spcBef>
              <a:spcAft>
                <a:spcPts val="0"/>
              </a:spcAft>
              <a:buClr>
                <a:schemeClr val="dk1"/>
              </a:buClr>
              <a:buSzPts val="2100"/>
              <a:buChar char="•"/>
              <a:defRPr sz="2100"/>
            </a:lvl2pPr>
            <a:lvl3pPr marL="1371600" lvl="2" indent="-361950" algn="l">
              <a:lnSpc>
                <a:spcPct val="90000"/>
              </a:lnSpc>
              <a:spcBef>
                <a:spcPts val="500"/>
              </a:spcBef>
              <a:spcAft>
                <a:spcPts val="0"/>
              </a:spcAft>
              <a:buClr>
                <a:schemeClr val="dk1"/>
              </a:buClr>
              <a:buSzPts val="2100"/>
              <a:buChar char="•"/>
              <a:defRPr sz="2100"/>
            </a:lvl3pPr>
            <a:lvl4pPr marL="1828800" lvl="3" indent="-361950" algn="l">
              <a:lnSpc>
                <a:spcPct val="90000"/>
              </a:lnSpc>
              <a:spcBef>
                <a:spcPts val="500"/>
              </a:spcBef>
              <a:spcAft>
                <a:spcPts val="0"/>
              </a:spcAft>
              <a:buClr>
                <a:schemeClr val="dk1"/>
              </a:buClr>
              <a:buSzPts val="2100"/>
              <a:buChar char="•"/>
              <a:defRPr sz="2100"/>
            </a:lvl4pPr>
            <a:lvl5pPr marL="2286000" lvl="4" indent="-361950" algn="l">
              <a:lnSpc>
                <a:spcPct val="90000"/>
              </a:lnSpc>
              <a:spcBef>
                <a:spcPts val="500"/>
              </a:spcBef>
              <a:spcAft>
                <a:spcPts val="0"/>
              </a:spcAft>
              <a:buClr>
                <a:schemeClr val="dk1"/>
              </a:buClr>
              <a:buSzPts val="210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4"/>
          <p:cNvSpPr txBox="1">
            <a:spLocks noGrp="1"/>
          </p:cNvSpPr>
          <p:nvPr>
            <p:ph type="body" idx="4"/>
          </p:nvPr>
        </p:nvSpPr>
        <p:spPr>
          <a:xfrm>
            <a:off x="6327915" y="1840447"/>
            <a:ext cx="4835386" cy="3721367"/>
          </a:xfrm>
          <a:prstGeom prst="rect">
            <a:avLst/>
          </a:prstGeom>
          <a:noFill/>
          <a:ln>
            <a:noFill/>
          </a:ln>
        </p:spPr>
        <p:txBody>
          <a:bodyPr spcFirstLastPara="1">
            <a:normAutofit/>
          </a:bodyPr>
          <a:lstStyle>
            <a:lvl1pPr marL="457200" lvl="0" indent="-393700" algn="l">
              <a:lnSpc>
                <a:spcPct val="90000"/>
              </a:lnSpc>
              <a:spcBef>
                <a:spcPts val="1000"/>
              </a:spcBef>
              <a:spcAft>
                <a:spcPts val="0"/>
              </a:spcAft>
              <a:buClr>
                <a:srgbClr val="191919"/>
              </a:buClr>
              <a:buSzPts val="2600"/>
              <a:buFont typeface="Arial"/>
              <a:buChar char="•"/>
              <a:defRPr sz="2600" b="0" i="0">
                <a:solidFill>
                  <a:srgbClr val="191919"/>
                </a:solidFill>
                <a:latin typeface="Avenir"/>
                <a:ea typeface="Avenir"/>
                <a:cs typeface="Avenir"/>
                <a:sym typeface="Avenir"/>
              </a:defRPr>
            </a:lvl1pPr>
            <a:lvl2pPr marL="914400" lvl="1" indent="-361950" algn="l">
              <a:lnSpc>
                <a:spcPct val="90000"/>
              </a:lnSpc>
              <a:spcBef>
                <a:spcPts val="500"/>
              </a:spcBef>
              <a:spcAft>
                <a:spcPts val="0"/>
              </a:spcAft>
              <a:buClr>
                <a:schemeClr val="dk1"/>
              </a:buClr>
              <a:buSzPts val="2100"/>
              <a:buChar char="•"/>
              <a:defRPr sz="2100"/>
            </a:lvl2pPr>
            <a:lvl3pPr marL="1371600" lvl="2" indent="-361950" algn="l">
              <a:lnSpc>
                <a:spcPct val="90000"/>
              </a:lnSpc>
              <a:spcBef>
                <a:spcPts val="500"/>
              </a:spcBef>
              <a:spcAft>
                <a:spcPts val="0"/>
              </a:spcAft>
              <a:buClr>
                <a:schemeClr val="dk1"/>
              </a:buClr>
              <a:buSzPts val="2100"/>
              <a:buChar char="•"/>
              <a:defRPr sz="2100"/>
            </a:lvl3pPr>
            <a:lvl4pPr marL="1828800" lvl="3" indent="-361950" algn="l">
              <a:lnSpc>
                <a:spcPct val="90000"/>
              </a:lnSpc>
              <a:spcBef>
                <a:spcPts val="500"/>
              </a:spcBef>
              <a:spcAft>
                <a:spcPts val="0"/>
              </a:spcAft>
              <a:buClr>
                <a:schemeClr val="dk1"/>
              </a:buClr>
              <a:buSzPts val="2100"/>
              <a:buChar char="•"/>
              <a:defRPr sz="2100"/>
            </a:lvl4pPr>
            <a:lvl5pPr marL="2286000" lvl="4" indent="-361950" algn="l">
              <a:lnSpc>
                <a:spcPct val="90000"/>
              </a:lnSpc>
              <a:spcBef>
                <a:spcPts val="500"/>
              </a:spcBef>
              <a:spcAft>
                <a:spcPts val="0"/>
              </a:spcAft>
              <a:buClr>
                <a:schemeClr val="dk1"/>
              </a:buClr>
              <a:buSzPts val="210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03514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White-1-column">
  <p:cSld name="Content Slide-White-1-column">
    <p:bg>
      <p:bgPr>
        <a:blipFill dpi="0" rotWithShape="0">
          <a:blip r:embed="rId2"/>
          <a:srcRect/>
          <a:stretch>
            <a:fillRect/>
          </a:stretch>
        </a:blipFill>
        <a:effectLst/>
      </p:bgPr>
    </p:bg>
    <p:spTree>
      <p:nvGrpSpPr>
        <p:cNvPr id="1" name="Shape 37"/>
        <p:cNvGrpSpPr/>
        <p:nvPr/>
      </p:nvGrpSpPr>
      <p:grpSpPr>
        <a:xfrm>
          <a:off x="0" y="0"/>
          <a:ext cx="0" cy="0"/>
          <a:chOff x="0" y="0"/>
          <a:chExt cx="0" cy="0"/>
        </a:xfrm>
      </p:grpSpPr>
      <p:pic>
        <p:nvPicPr>
          <p:cNvPr id="5" name="Google Shape;41;p25" descr="A picture containing text, clipart&#10;&#10;Description automatically generated">
            <a:extLst>
              <a:ext uri="{FF2B5EF4-FFF2-40B4-BE49-F238E27FC236}">
                <a16:creationId xmlns:a16="http://schemas.microsoft.com/office/drawing/2014/main" id="{4D962A8C-4B7C-453B-83DB-3A8841D7F30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8200" y="6084888"/>
            <a:ext cx="2084388"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Google Shape;38;p25"/>
          <p:cNvSpPr txBox="1">
            <a:spLocks noGrp="1"/>
          </p:cNvSpPr>
          <p:nvPr>
            <p:ph type="body" idx="1"/>
          </p:nvPr>
        </p:nvSpPr>
        <p:spPr>
          <a:xfrm>
            <a:off x="602801" y="6363407"/>
            <a:ext cx="10311412" cy="523088"/>
          </a:xfrm>
          <a:prstGeom prst="rect">
            <a:avLst/>
          </a:prstGeom>
          <a:noFill/>
          <a:ln>
            <a:noFill/>
          </a:ln>
        </p:spPr>
        <p:txBody>
          <a:bodyPr spcFirstLastPara="1">
            <a:normAutofit/>
          </a:bodyPr>
          <a:lstStyle>
            <a:lvl1pPr marL="457200" lvl="0" indent="-228600" algn="l">
              <a:lnSpc>
                <a:spcPct val="90000"/>
              </a:lnSpc>
              <a:spcBef>
                <a:spcPts val="1000"/>
              </a:spcBef>
              <a:spcAft>
                <a:spcPts val="0"/>
              </a:spcAft>
              <a:buClr>
                <a:schemeClr val="lt1"/>
              </a:buClr>
              <a:buSzPts val="1200"/>
              <a:buNone/>
              <a:defRPr sz="1200" b="0" i="0">
                <a:solidFill>
                  <a:schemeClr val="lt1"/>
                </a:solidFill>
                <a:latin typeface="Avenir"/>
                <a:ea typeface="Avenir"/>
                <a:cs typeface="Avenir"/>
                <a:sym typeface="Aveni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5"/>
          <p:cNvSpPr txBox="1">
            <a:spLocks noGrp="1"/>
          </p:cNvSpPr>
          <p:nvPr>
            <p:ph type="body" idx="2"/>
          </p:nvPr>
        </p:nvSpPr>
        <p:spPr>
          <a:xfrm>
            <a:off x="495300" y="457200"/>
            <a:ext cx="10668000" cy="1066800"/>
          </a:xfrm>
          <a:prstGeom prst="rect">
            <a:avLst/>
          </a:prstGeom>
          <a:noFill/>
          <a:ln>
            <a:noFill/>
          </a:ln>
        </p:spPr>
        <p:txBody>
          <a:bodyPr spcFirstLastPara="1" bIns="0" anchor="b">
            <a:normAutofit/>
          </a:bodyPr>
          <a:lstStyle>
            <a:lvl1pPr marL="457200" lvl="0" indent="-228600" algn="l">
              <a:lnSpc>
                <a:spcPct val="90000"/>
              </a:lnSpc>
              <a:spcBef>
                <a:spcPts val="1000"/>
              </a:spcBef>
              <a:spcAft>
                <a:spcPts val="0"/>
              </a:spcAft>
              <a:buClr>
                <a:srgbClr val="191919"/>
              </a:buClr>
              <a:buSzPts val="3400"/>
              <a:buNone/>
              <a:defRPr sz="3400" b="1" i="0">
                <a:solidFill>
                  <a:srgbClr val="191919"/>
                </a:solidFill>
                <a:latin typeface="Avenir"/>
                <a:ea typeface="Avenir"/>
                <a:cs typeface="Avenir"/>
                <a:sym typeface="Avenir"/>
              </a:defRPr>
            </a:lvl1pPr>
            <a:lvl2pPr marL="914400" lvl="1" indent="-431800" algn="l">
              <a:lnSpc>
                <a:spcPct val="90000"/>
              </a:lnSpc>
              <a:spcBef>
                <a:spcPts val="500"/>
              </a:spcBef>
              <a:spcAft>
                <a:spcPts val="0"/>
              </a:spcAft>
              <a:buClr>
                <a:schemeClr val="dk1"/>
              </a:buClr>
              <a:buSzPts val="3200"/>
              <a:buChar char="•"/>
              <a:defRPr sz="3200" b="1"/>
            </a:lvl2pPr>
            <a:lvl3pPr marL="1371600" lvl="2" indent="-431800" algn="l">
              <a:lnSpc>
                <a:spcPct val="90000"/>
              </a:lnSpc>
              <a:spcBef>
                <a:spcPts val="500"/>
              </a:spcBef>
              <a:spcAft>
                <a:spcPts val="0"/>
              </a:spcAft>
              <a:buClr>
                <a:schemeClr val="dk1"/>
              </a:buClr>
              <a:buSzPts val="3200"/>
              <a:buChar char="•"/>
              <a:defRPr sz="3200" b="1"/>
            </a:lvl3pPr>
            <a:lvl4pPr marL="1828800" lvl="3" indent="-431800" algn="l">
              <a:lnSpc>
                <a:spcPct val="90000"/>
              </a:lnSpc>
              <a:spcBef>
                <a:spcPts val="500"/>
              </a:spcBef>
              <a:spcAft>
                <a:spcPts val="0"/>
              </a:spcAft>
              <a:buClr>
                <a:schemeClr val="dk1"/>
              </a:buClr>
              <a:buSzPts val="3200"/>
              <a:buChar char="•"/>
              <a:defRPr sz="3200" b="1"/>
            </a:lvl4pPr>
            <a:lvl5pPr marL="2286000" lvl="4" indent="-431800" algn="l">
              <a:lnSpc>
                <a:spcPct val="90000"/>
              </a:lnSpc>
              <a:spcBef>
                <a:spcPts val="500"/>
              </a:spcBef>
              <a:spcAft>
                <a:spcPts val="0"/>
              </a:spcAft>
              <a:buClr>
                <a:schemeClr val="dk1"/>
              </a:buClr>
              <a:buSzPts val="3200"/>
              <a:buChar char="•"/>
              <a:defRPr sz="32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5"/>
          <p:cNvSpPr txBox="1">
            <a:spLocks noGrp="1"/>
          </p:cNvSpPr>
          <p:nvPr>
            <p:ph type="body" idx="3"/>
          </p:nvPr>
        </p:nvSpPr>
        <p:spPr>
          <a:xfrm>
            <a:off x="1485900" y="1840447"/>
            <a:ext cx="9677400" cy="3721367"/>
          </a:xfrm>
          <a:prstGeom prst="rect">
            <a:avLst/>
          </a:prstGeom>
          <a:noFill/>
          <a:ln>
            <a:noFill/>
          </a:ln>
        </p:spPr>
        <p:txBody>
          <a:bodyPr spcFirstLastPara="1">
            <a:normAutofit/>
          </a:bodyPr>
          <a:lstStyle>
            <a:lvl1pPr marL="457200" lvl="0" indent="-393700" algn="l">
              <a:lnSpc>
                <a:spcPct val="90000"/>
              </a:lnSpc>
              <a:spcBef>
                <a:spcPts val="1000"/>
              </a:spcBef>
              <a:spcAft>
                <a:spcPts val="0"/>
              </a:spcAft>
              <a:buClr>
                <a:srgbClr val="191919"/>
              </a:buClr>
              <a:buSzPts val="2600"/>
              <a:buFont typeface="Arial"/>
              <a:buChar char="•"/>
              <a:defRPr sz="2600" b="0" i="0">
                <a:solidFill>
                  <a:srgbClr val="191919"/>
                </a:solidFill>
                <a:latin typeface="Avenir"/>
                <a:ea typeface="Avenir"/>
                <a:cs typeface="Avenir"/>
                <a:sym typeface="Avenir"/>
              </a:defRPr>
            </a:lvl1pPr>
            <a:lvl2pPr marL="914400" lvl="1" indent="-361950" algn="l">
              <a:lnSpc>
                <a:spcPct val="90000"/>
              </a:lnSpc>
              <a:spcBef>
                <a:spcPts val="500"/>
              </a:spcBef>
              <a:spcAft>
                <a:spcPts val="0"/>
              </a:spcAft>
              <a:buClr>
                <a:schemeClr val="dk1"/>
              </a:buClr>
              <a:buSzPts val="2100"/>
              <a:buChar char="•"/>
              <a:defRPr sz="2100"/>
            </a:lvl2pPr>
            <a:lvl3pPr marL="1371600" lvl="2" indent="-361950" algn="l">
              <a:lnSpc>
                <a:spcPct val="90000"/>
              </a:lnSpc>
              <a:spcBef>
                <a:spcPts val="500"/>
              </a:spcBef>
              <a:spcAft>
                <a:spcPts val="0"/>
              </a:spcAft>
              <a:buClr>
                <a:schemeClr val="dk1"/>
              </a:buClr>
              <a:buSzPts val="2100"/>
              <a:buChar char="•"/>
              <a:defRPr sz="2100"/>
            </a:lvl3pPr>
            <a:lvl4pPr marL="1828800" lvl="3" indent="-361950" algn="l">
              <a:lnSpc>
                <a:spcPct val="90000"/>
              </a:lnSpc>
              <a:spcBef>
                <a:spcPts val="500"/>
              </a:spcBef>
              <a:spcAft>
                <a:spcPts val="0"/>
              </a:spcAft>
              <a:buClr>
                <a:schemeClr val="dk1"/>
              </a:buClr>
              <a:buSzPts val="2100"/>
              <a:buChar char="•"/>
              <a:defRPr sz="2100"/>
            </a:lvl4pPr>
            <a:lvl5pPr marL="2286000" lvl="4" indent="-361950" algn="l">
              <a:lnSpc>
                <a:spcPct val="90000"/>
              </a:lnSpc>
              <a:spcBef>
                <a:spcPts val="500"/>
              </a:spcBef>
              <a:spcAft>
                <a:spcPts val="0"/>
              </a:spcAft>
              <a:buClr>
                <a:schemeClr val="dk1"/>
              </a:buClr>
              <a:buSzPts val="210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8616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White">
  <p:cSld name="Blank-White">
    <p:bg>
      <p:bgPr>
        <a:blipFill dpi="0" rotWithShape="0">
          <a:blip r:embed="rId2"/>
          <a:srcRect/>
          <a:stretch>
            <a:fillRect/>
          </a:stretch>
        </a:blipFill>
        <a:effectLst/>
      </p:bgPr>
    </p:bg>
    <p:spTree>
      <p:nvGrpSpPr>
        <p:cNvPr id="1" name="Shape 42"/>
        <p:cNvGrpSpPr/>
        <p:nvPr/>
      </p:nvGrpSpPr>
      <p:grpSpPr>
        <a:xfrm>
          <a:off x="0" y="0"/>
          <a:ext cx="0" cy="0"/>
          <a:chOff x="0" y="0"/>
          <a:chExt cx="0" cy="0"/>
        </a:xfrm>
      </p:grpSpPr>
      <p:pic>
        <p:nvPicPr>
          <p:cNvPr id="3" name="Google Shape;44;p26" descr="A picture containing text, clipart&#10;&#10;Description automatically generated">
            <a:extLst>
              <a:ext uri="{FF2B5EF4-FFF2-40B4-BE49-F238E27FC236}">
                <a16:creationId xmlns:a16="http://schemas.microsoft.com/office/drawing/2014/main" id="{1090939A-64A7-4652-8E3F-A0B78769C8D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8200" y="6084888"/>
            <a:ext cx="2084388"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Google Shape;43;p26"/>
          <p:cNvSpPr txBox="1">
            <a:spLocks noGrp="1"/>
          </p:cNvSpPr>
          <p:nvPr>
            <p:ph type="body" idx="1"/>
          </p:nvPr>
        </p:nvSpPr>
        <p:spPr>
          <a:xfrm>
            <a:off x="602801" y="6363407"/>
            <a:ext cx="10311412" cy="523088"/>
          </a:xfrm>
          <a:prstGeom prst="rect">
            <a:avLst/>
          </a:prstGeom>
          <a:noFill/>
          <a:ln>
            <a:noFill/>
          </a:ln>
        </p:spPr>
        <p:txBody>
          <a:bodyPr spcFirstLastPara="1">
            <a:normAutofit/>
          </a:bodyPr>
          <a:lstStyle>
            <a:lvl1pPr marL="457200" lvl="0" indent="-228600" algn="l">
              <a:lnSpc>
                <a:spcPct val="90000"/>
              </a:lnSpc>
              <a:spcBef>
                <a:spcPts val="1000"/>
              </a:spcBef>
              <a:spcAft>
                <a:spcPts val="0"/>
              </a:spcAft>
              <a:buClr>
                <a:schemeClr val="lt1"/>
              </a:buClr>
              <a:buSzPts val="1200"/>
              <a:buNone/>
              <a:defRPr sz="1200" b="0" i="0">
                <a:solidFill>
                  <a:schemeClr val="lt1"/>
                </a:solidFill>
                <a:latin typeface="Avenir"/>
                <a:ea typeface="Avenir"/>
                <a:cs typeface="Avenir"/>
                <a:sym typeface="Aveni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57107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Purple-1-column">
  <p:cSld name="Content Slide-Purple-1-column">
    <p:bg>
      <p:bgPr>
        <a:blipFill dpi="0" rotWithShape="0">
          <a:blip r:embed="rId2"/>
          <a:srcRect/>
          <a:stretch>
            <a:fillRect/>
          </a:stretch>
        </a:blipFill>
        <a:effectLst/>
      </p:bgPr>
    </p:bg>
    <p:spTree>
      <p:nvGrpSpPr>
        <p:cNvPr id="1" name="Shape 45"/>
        <p:cNvGrpSpPr/>
        <p:nvPr/>
      </p:nvGrpSpPr>
      <p:grpSpPr>
        <a:xfrm>
          <a:off x="0" y="0"/>
          <a:ext cx="0" cy="0"/>
          <a:chOff x="0" y="0"/>
          <a:chExt cx="0" cy="0"/>
        </a:xfrm>
      </p:grpSpPr>
      <p:pic>
        <p:nvPicPr>
          <p:cNvPr id="5" name="Google Shape;46;p27">
            <a:extLst>
              <a:ext uri="{FF2B5EF4-FFF2-40B4-BE49-F238E27FC236}">
                <a16:creationId xmlns:a16="http://schemas.microsoft.com/office/drawing/2014/main" id="{9AF2B037-9606-4A3E-8641-FD794F09FF2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5429250"/>
            <a:ext cx="12225338"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50;p27" descr="Text&#10;&#10;Description automatically generated">
            <a:extLst>
              <a:ext uri="{FF2B5EF4-FFF2-40B4-BE49-F238E27FC236}">
                <a16:creationId xmlns:a16="http://schemas.microsoft.com/office/drawing/2014/main" id="{B4443A81-CBF7-4106-838C-D8C4DA103D5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2638" y="6164263"/>
            <a:ext cx="210185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Google Shape;47;p27"/>
          <p:cNvSpPr txBox="1">
            <a:spLocks noGrp="1"/>
          </p:cNvSpPr>
          <p:nvPr>
            <p:ph type="body" idx="1"/>
          </p:nvPr>
        </p:nvSpPr>
        <p:spPr>
          <a:xfrm>
            <a:off x="602801" y="6363407"/>
            <a:ext cx="10311412" cy="523088"/>
          </a:xfrm>
          <a:prstGeom prst="rect">
            <a:avLst/>
          </a:prstGeom>
          <a:noFill/>
          <a:ln>
            <a:noFill/>
          </a:ln>
        </p:spPr>
        <p:txBody>
          <a:bodyPr spcFirstLastPara="1">
            <a:normAutofit/>
          </a:bodyPr>
          <a:lstStyle>
            <a:lvl1pPr marL="457200" lvl="0" indent="-228600" algn="l">
              <a:lnSpc>
                <a:spcPct val="90000"/>
              </a:lnSpc>
              <a:spcBef>
                <a:spcPts val="1000"/>
              </a:spcBef>
              <a:spcAft>
                <a:spcPts val="0"/>
              </a:spcAft>
              <a:buClr>
                <a:schemeClr val="dk1"/>
              </a:buClr>
              <a:buSzPts val="1200"/>
              <a:buNone/>
              <a:defRPr sz="1200" b="0" i="0">
                <a:solidFill>
                  <a:schemeClr val="dk1"/>
                </a:solidFill>
                <a:latin typeface="Avenir"/>
                <a:ea typeface="Avenir"/>
                <a:cs typeface="Avenir"/>
                <a:sym typeface="Aveni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7"/>
          <p:cNvSpPr txBox="1">
            <a:spLocks noGrp="1"/>
          </p:cNvSpPr>
          <p:nvPr>
            <p:ph type="body" idx="2"/>
          </p:nvPr>
        </p:nvSpPr>
        <p:spPr>
          <a:xfrm>
            <a:off x="495300" y="457200"/>
            <a:ext cx="10668000" cy="1066800"/>
          </a:xfrm>
          <a:prstGeom prst="rect">
            <a:avLst/>
          </a:prstGeom>
          <a:noFill/>
          <a:ln>
            <a:noFill/>
          </a:ln>
        </p:spPr>
        <p:txBody>
          <a:bodyPr spcFirstLastPara="1" bIns="0" anchor="b">
            <a:normAutofit/>
          </a:bodyPr>
          <a:lstStyle>
            <a:lvl1pPr marL="457200" lvl="0" indent="-228600" algn="l">
              <a:lnSpc>
                <a:spcPct val="90000"/>
              </a:lnSpc>
              <a:spcBef>
                <a:spcPts val="1000"/>
              </a:spcBef>
              <a:spcAft>
                <a:spcPts val="0"/>
              </a:spcAft>
              <a:buClr>
                <a:schemeClr val="lt1"/>
              </a:buClr>
              <a:buSzPts val="3400"/>
              <a:buNone/>
              <a:defRPr sz="3400" b="1" i="0">
                <a:solidFill>
                  <a:schemeClr val="lt1"/>
                </a:solidFill>
                <a:latin typeface="Avenir"/>
                <a:ea typeface="Avenir"/>
                <a:cs typeface="Avenir"/>
                <a:sym typeface="Avenir"/>
              </a:defRPr>
            </a:lvl1pPr>
            <a:lvl2pPr marL="914400" lvl="1" indent="-431800" algn="l">
              <a:lnSpc>
                <a:spcPct val="90000"/>
              </a:lnSpc>
              <a:spcBef>
                <a:spcPts val="500"/>
              </a:spcBef>
              <a:spcAft>
                <a:spcPts val="0"/>
              </a:spcAft>
              <a:buClr>
                <a:schemeClr val="dk1"/>
              </a:buClr>
              <a:buSzPts val="3200"/>
              <a:buChar char="•"/>
              <a:defRPr sz="3200" b="1"/>
            </a:lvl2pPr>
            <a:lvl3pPr marL="1371600" lvl="2" indent="-431800" algn="l">
              <a:lnSpc>
                <a:spcPct val="90000"/>
              </a:lnSpc>
              <a:spcBef>
                <a:spcPts val="500"/>
              </a:spcBef>
              <a:spcAft>
                <a:spcPts val="0"/>
              </a:spcAft>
              <a:buClr>
                <a:schemeClr val="dk1"/>
              </a:buClr>
              <a:buSzPts val="3200"/>
              <a:buChar char="•"/>
              <a:defRPr sz="3200" b="1"/>
            </a:lvl3pPr>
            <a:lvl4pPr marL="1828800" lvl="3" indent="-431800" algn="l">
              <a:lnSpc>
                <a:spcPct val="90000"/>
              </a:lnSpc>
              <a:spcBef>
                <a:spcPts val="500"/>
              </a:spcBef>
              <a:spcAft>
                <a:spcPts val="0"/>
              </a:spcAft>
              <a:buClr>
                <a:schemeClr val="dk1"/>
              </a:buClr>
              <a:buSzPts val="3200"/>
              <a:buChar char="•"/>
              <a:defRPr sz="3200" b="1"/>
            </a:lvl4pPr>
            <a:lvl5pPr marL="2286000" lvl="4" indent="-431800" algn="l">
              <a:lnSpc>
                <a:spcPct val="90000"/>
              </a:lnSpc>
              <a:spcBef>
                <a:spcPts val="500"/>
              </a:spcBef>
              <a:spcAft>
                <a:spcPts val="0"/>
              </a:spcAft>
              <a:buClr>
                <a:schemeClr val="dk1"/>
              </a:buClr>
              <a:buSzPts val="3200"/>
              <a:buChar char="•"/>
              <a:defRPr sz="32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7"/>
          <p:cNvSpPr txBox="1">
            <a:spLocks noGrp="1"/>
          </p:cNvSpPr>
          <p:nvPr>
            <p:ph type="body" idx="3"/>
          </p:nvPr>
        </p:nvSpPr>
        <p:spPr>
          <a:xfrm>
            <a:off x="1461155" y="1840447"/>
            <a:ext cx="9702145" cy="3721367"/>
          </a:xfrm>
          <a:prstGeom prst="rect">
            <a:avLst/>
          </a:prstGeom>
          <a:noFill/>
          <a:ln>
            <a:noFill/>
          </a:ln>
        </p:spPr>
        <p:txBody>
          <a:bodyPr spcFirstLastPara="1">
            <a:normAutofit/>
          </a:bodyPr>
          <a:lstStyle>
            <a:lvl1pPr marL="457200" lvl="0" indent="-393700" algn="l">
              <a:lnSpc>
                <a:spcPct val="90000"/>
              </a:lnSpc>
              <a:spcBef>
                <a:spcPts val="1000"/>
              </a:spcBef>
              <a:spcAft>
                <a:spcPts val="0"/>
              </a:spcAft>
              <a:buClr>
                <a:schemeClr val="lt1"/>
              </a:buClr>
              <a:buSzPts val="2600"/>
              <a:buFont typeface="Arial"/>
              <a:buChar char="•"/>
              <a:defRPr sz="2600" b="0" i="0">
                <a:solidFill>
                  <a:schemeClr val="lt1"/>
                </a:solidFill>
                <a:latin typeface="Avenir"/>
                <a:ea typeface="Avenir"/>
                <a:cs typeface="Avenir"/>
                <a:sym typeface="Avenir"/>
              </a:defRPr>
            </a:lvl1pPr>
            <a:lvl2pPr marL="914400" lvl="1" indent="-361950" algn="l">
              <a:lnSpc>
                <a:spcPct val="90000"/>
              </a:lnSpc>
              <a:spcBef>
                <a:spcPts val="500"/>
              </a:spcBef>
              <a:spcAft>
                <a:spcPts val="0"/>
              </a:spcAft>
              <a:buClr>
                <a:schemeClr val="dk1"/>
              </a:buClr>
              <a:buSzPts val="2100"/>
              <a:buChar char="•"/>
              <a:defRPr sz="2100"/>
            </a:lvl2pPr>
            <a:lvl3pPr marL="1371600" lvl="2" indent="-361950" algn="l">
              <a:lnSpc>
                <a:spcPct val="90000"/>
              </a:lnSpc>
              <a:spcBef>
                <a:spcPts val="500"/>
              </a:spcBef>
              <a:spcAft>
                <a:spcPts val="0"/>
              </a:spcAft>
              <a:buClr>
                <a:schemeClr val="dk1"/>
              </a:buClr>
              <a:buSzPts val="2100"/>
              <a:buChar char="•"/>
              <a:defRPr sz="2100"/>
            </a:lvl3pPr>
            <a:lvl4pPr marL="1828800" lvl="3" indent="-361950" algn="l">
              <a:lnSpc>
                <a:spcPct val="90000"/>
              </a:lnSpc>
              <a:spcBef>
                <a:spcPts val="500"/>
              </a:spcBef>
              <a:spcAft>
                <a:spcPts val="0"/>
              </a:spcAft>
              <a:buClr>
                <a:schemeClr val="dk1"/>
              </a:buClr>
              <a:buSzPts val="2100"/>
              <a:buChar char="•"/>
              <a:defRPr sz="2100"/>
            </a:lvl4pPr>
            <a:lvl5pPr marL="2286000" lvl="4" indent="-361950" algn="l">
              <a:lnSpc>
                <a:spcPct val="90000"/>
              </a:lnSpc>
              <a:spcBef>
                <a:spcPts val="500"/>
              </a:spcBef>
              <a:spcAft>
                <a:spcPts val="0"/>
              </a:spcAft>
              <a:buClr>
                <a:schemeClr val="dk1"/>
              </a:buClr>
              <a:buSzPts val="210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12981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White">
  <p:cSld name="Title Slide-White">
    <p:bg>
      <p:bgPr>
        <a:blipFill dpi="0" rotWithShape="0">
          <a:blip r:embed="rId2"/>
          <a:srcRect/>
          <a:stretch>
            <a:fillRect/>
          </a:stretch>
        </a:blipFill>
        <a:effectLst/>
      </p:bgPr>
    </p:bg>
    <p:spTree>
      <p:nvGrpSpPr>
        <p:cNvPr id="1" name="Shape 51"/>
        <p:cNvGrpSpPr/>
        <p:nvPr/>
      </p:nvGrpSpPr>
      <p:grpSpPr>
        <a:xfrm>
          <a:off x="0" y="0"/>
          <a:ext cx="0" cy="0"/>
          <a:chOff x="0" y="0"/>
          <a:chExt cx="0" cy="0"/>
        </a:xfrm>
      </p:grpSpPr>
      <p:pic>
        <p:nvPicPr>
          <p:cNvPr id="5" name="Google Shape;55;p28" descr="A picture containing text, clipart&#10;&#10;Description automatically generated">
            <a:extLst>
              <a:ext uri="{FF2B5EF4-FFF2-40B4-BE49-F238E27FC236}">
                <a16:creationId xmlns:a16="http://schemas.microsoft.com/office/drawing/2014/main" id="{DF160468-2C9E-4670-BAD9-72C1DBAF74A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8200" y="6084888"/>
            <a:ext cx="2084388"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Google Shape;52;p28"/>
          <p:cNvSpPr txBox="1">
            <a:spLocks noGrp="1"/>
          </p:cNvSpPr>
          <p:nvPr>
            <p:ph type="body" idx="1"/>
          </p:nvPr>
        </p:nvSpPr>
        <p:spPr>
          <a:xfrm>
            <a:off x="602801" y="6363407"/>
            <a:ext cx="10311412" cy="523088"/>
          </a:xfrm>
          <a:prstGeom prst="rect">
            <a:avLst/>
          </a:prstGeom>
          <a:noFill/>
          <a:ln>
            <a:noFill/>
          </a:ln>
        </p:spPr>
        <p:txBody>
          <a:bodyPr spcFirstLastPara="1">
            <a:normAutofit/>
          </a:bodyPr>
          <a:lstStyle>
            <a:lvl1pPr marL="457200" lvl="0" indent="-228600" algn="l">
              <a:lnSpc>
                <a:spcPct val="90000"/>
              </a:lnSpc>
              <a:spcBef>
                <a:spcPts val="1000"/>
              </a:spcBef>
              <a:spcAft>
                <a:spcPts val="0"/>
              </a:spcAft>
              <a:buClr>
                <a:schemeClr val="lt1"/>
              </a:buClr>
              <a:buSzPts val="1200"/>
              <a:buNone/>
              <a:defRPr sz="1200" b="0" i="0">
                <a:solidFill>
                  <a:schemeClr val="lt1"/>
                </a:solidFill>
                <a:latin typeface="Avenir"/>
                <a:ea typeface="Avenir"/>
                <a:cs typeface="Avenir"/>
                <a:sym typeface="Aveni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8"/>
          <p:cNvSpPr txBox="1">
            <a:spLocks noGrp="1"/>
          </p:cNvSpPr>
          <p:nvPr>
            <p:ph type="body" idx="2"/>
          </p:nvPr>
        </p:nvSpPr>
        <p:spPr>
          <a:xfrm>
            <a:off x="602801" y="1065261"/>
            <a:ext cx="8334246" cy="2106570"/>
          </a:xfrm>
          <a:prstGeom prst="rect">
            <a:avLst/>
          </a:prstGeom>
          <a:noFill/>
          <a:ln>
            <a:noFill/>
          </a:ln>
        </p:spPr>
        <p:txBody>
          <a:bodyPr spcFirstLastPara="1" bIns="0" anchor="b">
            <a:normAutofit/>
          </a:bodyPr>
          <a:lstStyle>
            <a:lvl1pPr marL="457200" lvl="0" indent="-228600" algn="l">
              <a:lnSpc>
                <a:spcPct val="90000"/>
              </a:lnSpc>
              <a:spcBef>
                <a:spcPts val="1000"/>
              </a:spcBef>
              <a:spcAft>
                <a:spcPts val="0"/>
              </a:spcAft>
              <a:buClr>
                <a:schemeClr val="dk1"/>
              </a:buClr>
              <a:buSzPts val="4000"/>
              <a:buNone/>
              <a:defRPr sz="4000" b="1" i="0">
                <a:solidFill>
                  <a:schemeClr val="dk1"/>
                </a:solidFill>
                <a:latin typeface="Avenir"/>
                <a:ea typeface="Avenir"/>
                <a:cs typeface="Avenir"/>
                <a:sym typeface="Aveni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8"/>
          <p:cNvSpPr txBox="1">
            <a:spLocks noGrp="1"/>
          </p:cNvSpPr>
          <p:nvPr>
            <p:ph type="body" idx="3"/>
          </p:nvPr>
        </p:nvSpPr>
        <p:spPr>
          <a:xfrm>
            <a:off x="602801" y="3519488"/>
            <a:ext cx="8334246" cy="701877"/>
          </a:xfrm>
          <a:prstGeom prst="rect">
            <a:avLst/>
          </a:prstGeom>
          <a:noFill/>
          <a:ln>
            <a:noFill/>
          </a:ln>
        </p:spPr>
        <p:txBody>
          <a:bodyPr spcFirstLastPara="1">
            <a:noAutofit/>
          </a:bodyPr>
          <a:lstStyle>
            <a:lvl1pPr marL="457200" lvl="0" indent="-228600" algn="l">
              <a:lnSpc>
                <a:spcPct val="90000"/>
              </a:lnSpc>
              <a:spcBef>
                <a:spcPts val="1000"/>
              </a:spcBef>
              <a:spcAft>
                <a:spcPts val="0"/>
              </a:spcAft>
              <a:buClr>
                <a:schemeClr val="dk1"/>
              </a:buClr>
              <a:buSzPts val="2300"/>
              <a:buNone/>
              <a:defRPr sz="2300" b="0" i="0">
                <a:solidFill>
                  <a:schemeClr val="dk1"/>
                </a:solidFill>
                <a:latin typeface="Avenir"/>
                <a:ea typeface="Avenir"/>
                <a:cs typeface="Avenir"/>
                <a:sym typeface="Aveni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25958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Purple">
  <p:cSld name="Blank-Purple">
    <p:bg>
      <p:bgPr>
        <a:blipFill dpi="0" rotWithShape="0">
          <a:blip r:embed="rId2"/>
          <a:srcRect/>
          <a:stretch>
            <a:fillRect/>
          </a:stretch>
        </a:blipFill>
        <a:effectLst/>
      </p:bgPr>
    </p:bg>
    <p:spTree>
      <p:nvGrpSpPr>
        <p:cNvPr id="1" name="Shape 56"/>
        <p:cNvGrpSpPr/>
        <p:nvPr/>
      </p:nvGrpSpPr>
      <p:grpSpPr>
        <a:xfrm>
          <a:off x="0" y="0"/>
          <a:ext cx="0" cy="0"/>
          <a:chOff x="0" y="0"/>
          <a:chExt cx="0" cy="0"/>
        </a:xfrm>
      </p:grpSpPr>
      <p:pic>
        <p:nvPicPr>
          <p:cNvPr id="3" name="Google Shape;57;p29">
            <a:extLst>
              <a:ext uri="{FF2B5EF4-FFF2-40B4-BE49-F238E27FC236}">
                <a16:creationId xmlns:a16="http://schemas.microsoft.com/office/drawing/2014/main" id="{026B27D3-9607-409C-A038-17F745FDE6C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5429250"/>
            <a:ext cx="12225338"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oogle Shape;59;p29" descr="Text&#10;&#10;Description automatically generated">
            <a:extLst>
              <a:ext uri="{FF2B5EF4-FFF2-40B4-BE49-F238E27FC236}">
                <a16:creationId xmlns:a16="http://schemas.microsoft.com/office/drawing/2014/main" id="{A730E879-57B7-40EC-8767-F01B1E1C1E2B}"/>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2638" y="6164263"/>
            <a:ext cx="210185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Google Shape;58;p29"/>
          <p:cNvSpPr txBox="1">
            <a:spLocks noGrp="1"/>
          </p:cNvSpPr>
          <p:nvPr>
            <p:ph type="body" idx="1"/>
          </p:nvPr>
        </p:nvSpPr>
        <p:spPr>
          <a:xfrm>
            <a:off x="602801" y="6363407"/>
            <a:ext cx="10311412" cy="523088"/>
          </a:xfrm>
          <a:prstGeom prst="rect">
            <a:avLst/>
          </a:prstGeom>
          <a:noFill/>
          <a:ln>
            <a:noFill/>
          </a:ln>
        </p:spPr>
        <p:txBody>
          <a:bodyPr spcFirstLastPara="1">
            <a:normAutofit/>
          </a:bodyPr>
          <a:lstStyle>
            <a:lvl1pPr marL="457200" lvl="0" indent="-228600" algn="l">
              <a:lnSpc>
                <a:spcPct val="90000"/>
              </a:lnSpc>
              <a:spcBef>
                <a:spcPts val="1000"/>
              </a:spcBef>
              <a:spcAft>
                <a:spcPts val="0"/>
              </a:spcAft>
              <a:buClr>
                <a:schemeClr val="dk1"/>
              </a:buClr>
              <a:buSzPts val="1200"/>
              <a:buNone/>
              <a:defRPr sz="1200" b="0" i="0">
                <a:solidFill>
                  <a:schemeClr val="dk1"/>
                </a:solidFill>
                <a:latin typeface="Avenir"/>
                <a:ea typeface="Avenir"/>
                <a:cs typeface="Avenir"/>
                <a:sym typeface="Aveni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27863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10;p20">
            <a:extLst>
              <a:ext uri="{FF2B5EF4-FFF2-40B4-BE49-F238E27FC236}">
                <a16:creationId xmlns:a16="http://schemas.microsoft.com/office/drawing/2014/main" id="{5961E9D9-FD5E-47E6-89DC-79D5F4EA2B74}"/>
              </a:ext>
            </a:extLst>
          </p:cNvPr>
          <p:cNvSpPr txBox="1">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1027" name="Google Shape;11;p20">
            <a:extLst>
              <a:ext uri="{FF2B5EF4-FFF2-40B4-BE49-F238E27FC236}">
                <a16:creationId xmlns:a16="http://schemas.microsoft.com/office/drawing/2014/main" id="{9D391CFB-882E-4C9E-8E28-CDD1250EA9BF}"/>
              </a:ext>
            </a:extLst>
          </p:cNvPr>
          <p:cNvSpPr txBox="1">
            <a:spLocks noGrp="1" noChangeArrowheads="1"/>
          </p:cNvSpPr>
          <p:nvPr>
            <p:ph type="ftr" idx="11"/>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ctr" eaLnBrk="1" hangingPunct="1">
              <a:buClr>
                <a:srgbClr val="000000"/>
              </a:buClr>
              <a:buSzPts val="1400"/>
              <a:buFont typeface="Arial" panose="020B0604020202020204" pitchFamily="34" charset="0"/>
              <a:buNone/>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endParaRPr lang="en-US" altLang="en-US"/>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mailto:motszkoj@uww.edu"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www.uww.edu/library/archives" TargetMode="External"/><Relationship Id="rId5" Type="http://schemas.openxmlformats.org/officeDocument/2006/relationships/hyperlink" Target="mailto:oakeyaf13@uww.edu" TargetMode="External"/><Relationship Id="rId4" Type="http://schemas.openxmlformats.org/officeDocument/2006/relationships/hyperlink" Target="mailto:jonesme@uww.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Google Shape;66;p1">
            <a:extLst>
              <a:ext uri="{FF2B5EF4-FFF2-40B4-BE49-F238E27FC236}">
                <a16:creationId xmlns:a16="http://schemas.microsoft.com/office/drawing/2014/main" id="{0C04F822-8076-47A5-AD7A-C137A3417E4F}"/>
              </a:ext>
            </a:extLst>
          </p:cNvPr>
          <p:cNvSpPr txBox="1">
            <a:spLocks noGrp="1"/>
          </p:cNvSpPr>
          <p:nvPr>
            <p:ph type="subTitle" idx="1"/>
          </p:nvPr>
        </p:nvSpPr>
        <p:spPr>
          <a:xfrm>
            <a:off x="1375794" y="3722659"/>
            <a:ext cx="9009778" cy="2367600"/>
          </a:xfrm>
        </p:spPr>
        <p:txBody>
          <a:bodyPr/>
          <a:lstStyle/>
          <a:p>
            <a:pPr eaLnBrk="1" fontAlgn="auto" hangingPunct="1">
              <a:lnSpc>
                <a:spcPct val="60000"/>
              </a:lnSpc>
              <a:spcBef>
                <a:spcPts val="0"/>
              </a:spcBef>
              <a:buSzPts val="2054"/>
              <a:buFont typeface="Arial"/>
              <a:buNone/>
              <a:defRPr/>
            </a:pPr>
            <a:endParaRPr sz="1953" dirty="0">
              <a:solidFill>
                <a:schemeClr val="dk1"/>
              </a:solidFill>
              <a:latin typeface="+mj-lt"/>
              <a:ea typeface="Calibri"/>
              <a:cs typeface="Calibri"/>
              <a:sym typeface="Calibri"/>
            </a:endParaRPr>
          </a:p>
          <a:p>
            <a:pPr eaLnBrk="1" fontAlgn="auto" hangingPunct="1">
              <a:lnSpc>
                <a:spcPct val="60000"/>
              </a:lnSpc>
              <a:spcBef>
                <a:spcPts val="0"/>
              </a:spcBef>
              <a:buSzPts val="2054"/>
              <a:buFont typeface="Arial"/>
              <a:buNone/>
              <a:defRPr/>
            </a:pPr>
            <a:r>
              <a:rPr lang="en-US" sz="2153" b="1" dirty="0">
                <a:solidFill>
                  <a:schemeClr val="dk1"/>
                </a:solidFill>
                <a:latin typeface="+mj-lt"/>
                <a:ea typeface="Calibri"/>
                <a:cs typeface="Calibri"/>
                <a:sym typeface="Calibri"/>
              </a:rPr>
              <a:t>s303</a:t>
            </a:r>
            <a:endParaRPr sz="2320" b="1" dirty="0">
              <a:solidFill>
                <a:schemeClr val="dk1"/>
              </a:solidFill>
              <a:latin typeface="+mj-lt"/>
              <a:ea typeface="Calibri"/>
              <a:cs typeface="Calibri"/>
              <a:sym typeface="Calibri"/>
            </a:endParaRPr>
          </a:p>
          <a:p>
            <a:pPr eaLnBrk="1" fontAlgn="auto" hangingPunct="1">
              <a:lnSpc>
                <a:spcPct val="95000"/>
              </a:lnSpc>
              <a:spcBef>
                <a:spcPts val="1200"/>
              </a:spcBef>
              <a:buSzPts val="1018"/>
              <a:buFont typeface="Arial"/>
              <a:buNone/>
              <a:defRPr/>
            </a:pPr>
            <a:r>
              <a:rPr lang="en-US" sz="2000" dirty="0">
                <a:solidFill>
                  <a:schemeClr val="dk1"/>
                </a:solidFill>
                <a:highlight>
                  <a:srgbClr val="FFFFFF"/>
                </a:highlight>
                <a:latin typeface="+mj-lt"/>
                <a:ea typeface="Calibri"/>
                <a:cs typeface="Calibri"/>
                <a:sym typeface="Calibri"/>
              </a:rPr>
              <a:t>One Foot in Both Worlds: The Challenges of Working Across Departments and Meeting Our Goals</a:t>
            </a:r>
            <a:endParaRPr sz="2266" b="1" dirty="0">
              <a:solidFill>
                <a:srgbClr val="202124"/>
              </a:solidFill>
              <a:highlight>
                <a:srgbClr val="FFFFFF"/>
              </a:highlight>
              <a:latin typeface="+mj-lt"/>
              <a:ea typeface="Roboto"/>
              <a:cs typeface="Roboto"/>
              <a:sym typeface="Roboto"/>
            </a:endParaRPr>
          </a:p>
          <a:p>
            <a:pPr eaLnBrk="1" fontAlgn="auto" hangingPunct="1">
              <a:lnSpc>
                <a:spcPct val="60000"/>
              </a:lnSpc>
              <a:spcBef>
                <a:spcPts val="1200"/>
              </a:spcBef>
              <a:buSzPts val="2054"/>
              <a:buFont typeface="Arial"/>
              <a:buNone/>
              <a:defRPr/>
            </a:pPr>
            <a:endParaRPr sz="1953" dirty="0">
              <a:solidFill>
                <a:schemeClr val="dk1"/>
              </a:solidFill>
              <a:latin typeface="+mj-lt"/>
              <a:ea typeface="Calibri"/>
              <a:cs typeface="Calibri"/>
              <a:sym typeface="Calibri"/>
            </a:endParaRPr>
          </a:p>
          <a:p>
            <a:pPr eaLnBrk="1" fontAlgn="auto" hangingPunct="1">
              <a:lnSpc>
                <a:spcPct val="60000"/>
              </a:lnSpc>
              <a:buSzPts val="2054"/>
              <a:buFont typeface="Arial"/>
              <a:buNone/>
              <a:defRPr/>
            </a:pPr>
            <a:r>
              <a:rPr lang="en-US" sz="1953" dirty="0">
                <a:solidFill>
                  <a:schemeClr val="dk1"/>
                </a:solidFill>
                <a:latin typeface="+mj-lt"/>
                <a:ea typeface="Calibri"/>
                <a:cs typeface="Calibri"/>
                <a:sym typeface="Calibri"/>
              </a:rPr>
              <a:t>DIG DEEP</a:t>
            </a:r>
            <a:endParaRPr sz="2120" dirty="0">
              <a:solidFill>
                <a:schemeClr val="dk1"/>
              </a:solidFill>
              <a:latin typeface="+mj-lt"/>
              <a:ea typeface="Calibri"/>
              <a:cs typeface="Calibri"/>
              <a:sym typeface="Calibri"/>
            </a:endParaRPr>
          </a:p>
          <a:p>
            <a:pPr eaLnBrk="1" fontAlgn="auto" hangingPunct="1">
              <a:lnSpc>
                <a:spcPct val="60000"/>
              </a:lnSpc>
              <a:buSzPts val="2054"/>
              <a:buFont typeface="Arial"/>
              <a:buNone/>
              <a:defRPr/>
            </a:pPr>
            <a:r>
              <a:rPr lang="en-US" sz="1953" dirty="0">
                <a:solidFill>
                  <a:schemeClr val="dk1"/>
                </a:solidFill>
                <a:latin typeface="+mj-lt"/>
                <a:ea typeface="Calibri"/>
                <a:cs typeface="Calibri"/>
                <a:sym typeface="Calibri"/>
              </a:rPr>
              <a:t>Midwest Archives Conference annual meeting</a:t>
            </a:r>
            <a:endParaRPr sz="2120" dirty="0">
              <a:solidFill>
                <a:schemeClr val="dk1"/>
              </a:solidFill>
              <a:latin typeface="+mj-lt"/>
              <a:ea typeface="Calibri"/>
              <a:cs typeface="Calibri"/>
              <a:sym typeface="Calibri"/>
            </a:endParaRPr>
          </a:p>
        </p:txBody>
      </p:sp>
      <p:pic>
        <p:nvPicPr>
          <p:cNvPr id="13315" name="Google Shape;67;p1">
            <a:extLst>
              <a:ext uri="{FF2B5EF4-FFF2-40B4-BE49-F238E27FC236}">
                <a16:creationId xmlns:a16="http://schemas.microsoft.com/office/drawing/2014/main" id="{EBCC9829-E4FC-4DF0-82DF-5AA5EE527BE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588" y="425450"/>
            <a:ext cx="805338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Google Shape;169;p10">
            <a:extLst>
              <a:ext uri="{FF2B5EF4-FFF2-40B4-BE49-F238E27FC236}">
                <a16:creationId xmlns:a16="http://schemas.microsoft.com/office/drawing/2014/main" id="{236D8958-7DAC-4674-BDF7-7E1DD7FBC9B0}"/>
              </a:ext>
            </a:extLst>
          </p:cNvPr>
          <p:cNvSpPr txBox="1">
            <a:spLocks noGrp="1"/>
          </p:cNvSpPr>
          <p:nvPr>
            <p:ph type="body" idx="2"/>
          </p:nvPr>
        </p:nvSpPr>
        <p:spPr/>
        <p:txBody>
          <a:bodyPr/>
          <a:lstStyle/>
          <a:p>
            <a:pPr marL="0" indent="0" eaLnBrk="1" fontAlgn="auto" hangingPunct="1">
              <a:spcBef>
                <a:spcPts val="0"/>
              </a:spcBef>
              <a:buFont typeface="Arial"/>
              <a:buNone/>
              <a:defRPr/>
            </a:pPr>
            <a:r>
              <a:rPr lang="en-US" dirty="0">
                <a:latin typeface="+mj-lt"/>
              </a:rPr>
              <a:t>Communication Challenges</a:t>
            </a:r>
            <a:endParaRPr dirty="0">
              <a:latin typeface="+mj-lt"/>
            </a:endParaRPr>
          </a:p>
        </p:txBody>
      </p:sp>
      <p:sp>
        <p:nvSpPr>
          <p:cNvPr id="170" name="Google Shape;170;p10">
            <a:extLst>
              <a:ext uri="{FF2B5EF4-FFF2-40B4-BE49-F238E27FC236}">
                <a16:creationId xmlns:a16="http://schemas.microsoft.com/office/drawing/2014/main" id="{EBC4CD67-BA65-436B-A8EC-5CE9C28F0496}"/>
              </a:ext>
            </a:extLst>
          </p:cNvPr>
          <p:cNvSpPr txBox="1">
            <a:spLocks noGrp="1"/>
          </p:cNvSpPr>
          <p:nvPr>
            <p:ph type="body" idx="3"/>
          </p:nvPr>
        </p:nvSpPr>
        <p:spPr>
          <a:xfrm>
            <a:off x="1485900" y="1839913"/>
            <a:ext cx="4478338" cy="3722687"/>
          </a:xfrm>
        </p:spPr>
        <p:txBody>
          <a:bodyPr/>
          <a:lstStyle/>
          <a:p>
            <a:pPr marL="228600" indent="-254000" eaLnBrk="1" fontAlgn="auto" hangingPunct="1">
              <a:spcBef>
                <a:spcPts val="0"/>
              </a:spcBef>
              <a:buSzPts val="2800"/>
              <a:defRPr/>
            </a:pPr>
            <a:r>
              <a:rPr lang="en-US" sz="2800" dirty="0">
                <a:latin typeface="+mj-lt"/>
              </a:rPr>
              <a:t>Developing communication style</a:t>
            </a:r>
            <a:endParaRPr sz="3000" dirty="0">
              <a:latin typeface="+mj-lt"/>
            </a:endParaRPr>
          </a:p>
          <a:p>
            <a:pPr marL="228600" indent="-254000" eaLnBrk="1" fontAlgn="auto" hangingPunct="1">
              <a:buSzPts val="2800"/>
              <a:defRPr/>
            </a:pPr>
            <a:r>
              <a:rPr lang="en-US" sz="2800" dirty="0">
                <a:latin typeface="+mj-lt"/>
              </a:rPr>
              <a:t>Communicating projects between supervisors</a:t>
            </a:r>
            <a:endParaRPr sz="3000" dirty="0">
              <a:latin typeface="+mj-lt"/>
            </a:endParaRPr>
          </a:p>
          <a:p>
            <a:pPr marL="228600" indent="-254000" eaLnBrk="1" fontAlgn="auto" hangingPunct="1">
              <a:buSzPts val="2800"/>
              <a:defRPr/>
            </a:pPr>
            <a:r>
              <a:rPr lang="en-US" sz="2800" dirty="0">
                <a:latin typeface="+mj-lt"/>
              </a:rPr>
              <a:t>Busy schedules</a:t>
            </a:r>
            <a:endParaRPr sz="3000" dirty="0">
              <a:latin typeface="+mj-lt"/>
            </a:endParaRPr>
          </a:p>
          <a:p>
            <a:pPr marL="228600" indent="-254000" eaLnBrk="1" fontAlgn="auto" hangingPunct="1">
              <a:buSzPts val="2800"/>
              <a:defRPr/>
            </a:pPr>
            <a:r>
              <a:rPr lang="en-US" sz="2800" dirty="0">
                <a:latin typeface="+mj-lt"/>
              </a:rPr>
              <a:t>Gaps in communication</a:t>
            </a:r>
            <a:endParaRPr sz="3000" dirty="0">
              <a:latin typeface="+mj-lt"/>
            </a:endParaRPr>
          </a:p>
        </p:txBody>
      </p:sp>
      <p:pic>
        <p:nvPicPr>
          <p:cNvPr id="31748" name="Google Shape;171;p10" descr="Receiver">
            <a:extLst>
              <a:ext uri="{FF2B5EF4-FFF2-40B4-BE49-F238E27FC236}">
                <a16:creationId xmlns:a16="http://schemas.microsoft.com/office/drawing/2014/main" id="{13FF8637-EF4D-46E4-8C9D-8FC85C72AA20}"/>
              </a:ext>
            </a:extLst>
          </p:cNvPr>
          <p:cNvPicPr>
            <a:picLocks noGrp="1"/>
          </p:cNvPicPr>
          <p:nvPr>
            <p:ph type="body" idx="4"/>
          </p:nvPr>
        </p:nvPicPr>
        <p:blipFill>
          <a:blip r:embed="rId3">
            <a:extLst>
              <a:ext uri="{28A0092B-C50C-407E-A947-70E740481C1C}">
                <a14:useLocalDpi xmlns:a14="http://schemas.microsoft.com/office/drawing/2010/main" val="0"/>
              </a:ext>
            </a:extLst>
          </a:blip>
          <a:srcRect/>
          <a:stretch>
            <a:fillRect/>
          </a:stretch>
        </p:blipFill>
        <p:spPr>
          <a:xfrm>
            <a:off x="10248900" y="1838325"/>
            <a:ext cx="914400" cy="914400"/>
          </a:xfrm>
          <a:ln cap="flat">
            <a:solidFill>
              <a:schemeClr val="bg1"/>
            </a:solidFill>
            <a:round/>
            <a:headEnd type="none" w="sm" len="sm"/>
            <a:tailEnd type="none" w="sm" len="sm"/>
          </a:ln>
        </p:spPr>
      </p:pic>
      <p:pic>
        <p:nvPicPr>
          <p:cNvPr id="31749" name="Google Shape;172;p10" descr="Brain in head">
            <a:extLst>
              <a:ext uri="{FF2B5EF4-FFF2-40B4-BE49-F238E27FC236}">
                <a16:creationId xmlns:a16="http://schemas.microsoft.com/office/drawing/2014/main" id="{6ED62164-BF32-4F2D-AECD-176E4610E7AC}"/>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8383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Google Shape;173;p10" descr="Map with pin">
            <a:extLst>
              <a:ext uri="{FF2B5EF4-FFF2-40B4-BE49-F238E27FC236}">
                <a16:creationId xmlns:a16="http://schemas.microsoft.com/office/drawing/2014/main" id="{ECAEEE20-5EFB-4460-BEE9-C85FACA1647B}"/>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30670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Google Shape;174;p10" descr="Daily calendar">
            <a:extLst>
              <a:ext uri="{FF2B5EF4-FFF2-40B4-BE49-F238E27FC236}">
                <a16:creationId xmlns:a16="http://schemas.microsoft.com/office/drawing/2014/main" id="{085051F4-A491-4F1E-955B-143700A6319C}"/>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48900" y="30670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Google Shape;175;p10" descr="Hourglass">
            <a:extLst>
              <a:ext uri="{FF2B5EF4-FFF2-40B4-BE49-F238E27FC236}">
                <a16:creationId xmlns:a16="http://schemas.microsoft.com/office/drawing/2014/main" id="{2070BEC2-9798-49E1-860C-2F063CAFA888}"/>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42957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Google Shape;176;p10" descr="Open envelope">
            <a:extLst>
              <a:ext uri="{FF2B5EF4-FFF2-40B4-BE49-F238E27FC236}">
                <a16:creationId xmlns:a16="http://schemas.microsoft.com/office/drawing/2014/main" id="{E1C33897-2206-4613-ACC9-2EFE7FA60510}"/>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48900" y="42957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Google Shape;182;p11">
            <a:extLst>
              <a:ext uri="{FF2B5EF4-FFF2-40B4-BE49-F238E27FC236}">
                <a16:creationId xmlns:a16="http://schemas.microsoft.com/office/drawing/2014/main" id="{D686DF90-CF16-4337-A4EE-26CFB3A5DCD2}"/>
              </a:ext>
            </a:extLst>
          </p:cNvPr>
          <p:cNvSpPr txBox="1">
            <a:spLocks noGrp="1"/>
          </p:cNvSpPr>
          <p:nvPr>
            <p:ph type="body" idx="2"/>
          </p:nvPr>
        </p:nvSpPr>
        <p:spPr/>
        <p:txBody>
          <a:bodyPr/>
          <a:lstStyle/>
          <a:p>
            <a:pPr marL="0" indent="0" eaLnBrk="1" fontAlgn="auto" hangingPunct="1">
              <a:spcBef>
                <a:spcPts val="0"/>
              </a:spcBef>
              <a:buFont typeface="Arial"/>
              <a:buNone/>
              <a:defRPr/>
            </a:pPr>
            <a:r>
              <a:rPr lang="en-US" dirty="0">
                <a:latin typeface="+mj-lt"/>
              </a:rPr>
              <a:t>Melanie Jones</a:t>
            </a:r>
            <a:endParaRPr dirty="0">
              <a:latin typeface="+mj-lt"/>
            </a:endParaRPr>
          </a:p>
        </p:txBody>
      </p:sp>
      <p:sp>
        <p:nvSpPr>
          <p:cNvPr id="183" name="Google Shape;183;p11">
            <a:extLst>
              <a:ext uri="{FF2B5EF4-FFF2-40B4-BE49-F238E27FC236}">
                <a16:creationId xmlns:a16="http://schemas.microsoft.com/office/drawing/2014/main" id="{E0D76248-4669-40C5-836B-50A0E8DA3EBF}"/>
              </a:ext>
            </a:extLst>
          </p:cNvPr>
          <p:cNvSpPr txBox="1">
            <a:spLocks noGrp="1"/>
          </p:cNvSpPr>
          <p:nvPr>
            <p:ph type="body" idx="3"/>
          </p:nvPr>
        </p:nvSpPr>
        <p:spPr>
          <a:xfrm>
            <a:off x="1485900" y="1839913"/>
            <a:ext cx="4478338" cy="3722687"/>
          </a:xfrm>
        </p:spPr>
        <p:txBody>
          <a:bodyPr/>
          <a:lstStyle/>
          <a:p>
            <a:pPr marL="228600" indent="-228600" eaLnBrk="1" fontAlgn="auto" hangingPunct="1">
              <a:spcBef>
                <a:spcPts val="0"/>
              </a:spcBef>
              <a:defRPr/>
            </a:pPr>
            <a:r>
              <a:rPr lang="en-US" dirty="0">
                <a:latin typeface="+mj-lt"/>
              </a:rPr>
              <a:t>Started Summer 2022</a:t>
            </a:r>
            <a:endParaRPr dirty="0">
              <a:latin typeface="+mj-lt"/>
            </a:endParaRPr>
          </a:p>
          <a:p>
            <a:pPr marL="228600" indent="-228600" eaLnBrk="1" fontAlgn="auto" hangingPunct="1">
              <a:defRPr/>
            </a:pPr>
            <a:r>
              <a:rPr lang="en-US" dirty="0">
                <a:latin typeface="+mj-lt"/>
              </a:rPr>
              <a:t>Part-time Archivist</a:t>
            </a:r>
            <a:endParaRPr dirty="0">
              <a:latin typeface="+mj-lt"/>
            </a:endParaRPr>
          </a:p>
          <a:p>
            <a:pPr marL="685800" lvl="1" indent="-228600" eaLnBrk="1" fontAlgn="auto" hangingPunct="1">
              <a:buFont typeface="Arial"/>
              <a:buChar char="•"/>
              <a:defRPr/>
            </a:pPr>
            <a:r>
              <a:rPr lang="en-US" dirty="0">
                <a:solidFill>
                  <a:schemeClr val="dk1"/>
                </a:solidFill>
                <a:latin typeface="+mj-lt"/>
                <a:ea typeface="Calibri"/>
                <a:cs typeface="Calibri"/>
                <a:sym typeface="Calibri"/>
              </a:rPr>
              <a:t>Research Assistance</a:t>
            </a:r>
            <a:endParaRPr dirty="0">
              <a:solidFill>
                <a:schemeClr val="dk1"/>
              </a:solidFill>
              <a:latin typeface="+mj-lt"/>
              <a:ea typeface="Calibri"/>
              <a:cs typeface="Calibri"/>
              <a:sym typeface="Calibri"/>
            </a:endParaRPr>
          </a:p>
          <a:p>
            <a:pPr marL="685800" lvl="1" indent="-228600" eaLnBrk="1" fontAlgn="auto" hangingPunct="1">
              <a:buFont typeface="Arial"/>
              <a:buChar char="•"/>
              <a:defRPr/>
            </a:pPr>
            <a:r>
              <a:rPr lang="en-US" dirty="0">
                <a:solidFill>
                  <a:schemeClr val="dk1"/>
                </a:solidFill>
                <a:latin typeface="+mj-lt"/>
                <a:ea typeface="Calibri"/>
                <a:cs typeface="Calibri"/>
                <a:sym typeface="Calibri"/>
              </a:rPr>
              <a:t>Assist with Projects</a:t>
            </a:r>
            <a:endParaRPr dirty="0">
              <a:solidFill>
                <a:schemeClr val="dk1"/>
              </a:solidFill>
              <a:latin typeface="+mj-lt"/>
              <a:ea typeface="Calibri"/>
              <a:cs typeface="Calibri"/>
              <a:sym typeface="Calibri"/>
            </a:endParaRPr>
          </a:p>
          <a:p>
            <a:pPr marL="0" indent="0" eaLnBrk="1" fontAlgn="auto" hangingPunct="1">
              <a:spcBef>
                <a:spcPts val="500"/>
              </a:spcBef>
              <a:buFont typeface="Arial"/>
              <a:buNone/>
              <a:defRPr/>
            </a:pPr>
            <a:endParaRPr dirty="0">
              <a:latin typeface="+mj-lt"/>
            </a:endParaRPr>
          </a:p>
          <a:p>
            <a:pPr marL="228600" indent="-228600" eaLnBrk="1" fontAlgn="auto" hangingPunct="1">
              <a:defRPr/>
            </a:pPr>
            <a:r>
              <a:rPr lang="en-US" dirty="0">
                <a:latin typeface="+mj-lt"/>
              </a:rPr>
              <a:t>Part-time Librarian</a:t>
            </a:r>
            <a:endParaRPr dirty="0">
              <a:latin typeface="+mj-lt"/>
            </a:endParaRPr>
          </a:p>
          <a:p>
            <a:pPr marL="685800" lvl="1" indent="-228600" eaLnBrk="1" fontAlgn="auto" hangingPunct="1">
              <a:buFont typeface="Arial"/>
              <a:buChar char="•"/>
              <a:defRPr/>
            </a:pPr>
            <a:r>
              <a:rPr lang="en-US" dirty="0">
                <a:solidFill>
                  <a:schemeClr val="dk1"/>
                </a:solidFill>
                <a:latin typeface="+mj-lt"/>
                <a:ea typeface="Calibri"/>
                <a:cs typeface="Calibri"/>
                <a:sym typeface="Calibri"/>
              </a:rPr>
              <a:t>Staff Reference Desk</a:t>
            </a:r>
            <a:endParaRPr dirty="0">
              <a:solidFill>
                <a:schemeClr val="dk1"/>
              </a:solidFill>
              <a:latin typeface="+mj-lt"/>
              <a:ea typeface="Calibri"/>
              <a:cs typeface="Calibri"/>
              <a:sym typeface="Calibri"/>
            </a:endParaRPr>
          </a:p>
          <a:p>
            <a:pPr marL="685800" lvl="1" indent="-228600" eaLnBrk="1" fontAlgn="auto" hangingPunct="1">
              <a:buFont typeface="Arial"/>
              <a:buChar char="•"/>
              <a:defRPr/>
            </a:pPr>
            <a:r>
              <a:rPr lang="en-US" dirty="0">
                <a:solidFill>
                  <a:schemeClr val="dk1"/>
                </a:solidFill>
                <a:latin typeface="+mj-lt"/>
                <a:ea typeface="Calibri"/>
                <a:cs typeface="Calibri"/>
                <a:sym typeface="Calibri"/>
              </a:rPr>
              <a:t>First Year Experience Liaison</a:t>
            </a:r>
            <a:endParaRPr dirty="0">
              <a:solidFill>
                <a:schemeClr val="dk1"/>
              </a:solidFill>
              <a:latin typeface="+mj-lt"/>
              <a:ea typeface="Calibri"/>
              <a:cs typeface="Calibri"/>
              <a:sym typeface="Calibri"/>
            </a:endParaRPr>
          </a:p>
          <a:p>
            <a:pPr marL="685800" lvl="1" indent="-228600" eaLnBrk="1" fontAlgn="auto" hangingPunct="1">
              <a:buFont typeface="Arial"/>
              <a:buChar char="•"/>
              <a:defRPr/>
            </a:pPr>
            <a:r>
              <a:rPr lang="en-US" dirty="0">
                <a:solidFill>
                  <a:schemeClr val="dk1"/>
                </a:solidFill>
                <a:latin typeface="+mj-lt"/>
                <a:ea typeface="Calibri"/>
                <a:cs typeface="Calibri"/>
                <a:sym typeface="Calibri"/>
              </a:rPr>
              <a:t>Communication Dept. Liaison</a:t>
            </a:r>
            <a:endParaRPr dirty="0">
              <a:solidFill>
                <a:schemeClr val="dk1"/>
              </a:solidFill>
              <a:latin typeface="+mj-lt"/>
              <a:ea typeface="Calibri"/>
              <a:cs typeface="Calibri"/>
              <a:sym typeface="Calibri"/>
            </a:endParaRPr>
          </a:p>
          <a:p>
            <a:pPr marL="228600" indent="-63500" eaLnBrk="1" fontAlgn="auto" hangingPunct="1">
              <a:buFont typeface="Arial"/>
              <a:buNone/>
              <a:defRPr/>
            </a:pPr>
            <a:endParaRPr dirty="0"/>
          </a:p>
        </p:txBody>
      </p:sp>
      <p:pic>
        <p:nvPicPr>
          <p:cNvPr id="184" name="Google Shape;184;p11">
            <a:extLst>
              <a:ext uri="{FF2B5EF4-FFF2-40B4-BE49-F238E27FC236}">
                <a16:creationId xmlns:a16="http://schemas.microsoft.com/office/drawing/2014/main" id="{B521DE41-86A1-4F73-AAE3-48FB10B77CA8}"/>
              </a:ext>
            </a:extLst>
          </p:cNvPr>
          <p:cNvPicPr preferRelativeResize="0">
            <a:picLocks noGrp="1"/>
          </p:cNvPicPr>
          <p:nvPr>
            <p:ph type="body" idx="4"/>
          </p:nvPr>
        </p:nvPicPr>
        <p:blipFill rotWithShape="1">
          <a:blip r:embed="rId3">
            <a:alphaModFix/>
          </a:blip>
          <a:srcRect/>
          <a:stretch/>
        </p:blipFill>
        <p:spPr>
          <a:xfrm>
            <a:off x="7015163" y="1524000"/>
            <a:ext cx="3300412" cy="3957638"/>
          </a:xfrm>
          <a:effectLst>
            <a:outerShdw blurRad="57150" dist="76200" dir="9060000" algn="bl" rotWithShape="0">
              <a:srgbClr val="000000">
                <a:alpha val="37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Google Shape;191;p12">
            <a:extLst>
              <a:ext uri="{FF2B5EF4-FFF2-40B4-BE49-F238E27FC236}">
                <a16:creationId xmlns:a16="http://schemas.microsoft.com/office/drawing/2014/main" id="{CFAABE0C-D77F-467A-B420-AF70352B5435}"/>
              </a:ext>
            </a:extLst>
          </p:cNvPr>
          <p:cNvSpPr txBox="1">
            <a:spLocks noGrp="1"/>
          </p:cNvSpPr>
          <p:nvPr>
            <p:ph type="body" idx="2"/>
          </p:nvPr>
        </p:nvSpPr>
        <p:spPr/>
        <p:txBody>
          <a:bodyPr/>
          <a:lstStyle/>
          <a:p>
            <a:pPr marL="0" indent="0" eaLnBrk="1" fontAlgn="auto" hangingPunct="1">
              <a:spcBef>
                <a:spcPts val="0"/>
              </a:spcBef>
              <a:buFont typeface="Arial"/>
              <a:buNone/>
              <a:defRPr/>
            </a:pPr>
            <a:r>
              <a:rPr lang="en-US" dirty="0">
                <a:latin typeface="+mj-lt"/>
              </a:rPr>
              <a:t>Balancing Act Challenges</a:t>
            </a:r>
            <a:endParaRPr dirty="0">
              <a:latin typeface="+mj-lt"/>
            </a:endParaRPr>
          </a:p>
        </p:txBody>
      </p:sp>
      <p:grpSp>
        <p:nvGrpSpPr>
          <p:cNvPr id="35843" name="Google Shape;192;p12">
            <a:extLst>
              <a:ext uri="{FF2B5EF4-FFF2-40B4-BE49-F238E27FC236}">
                <a16:creationId xmlns:a16="http://schemas.microsoft.com/office/drawing/2014/main" id="{8DD5E4FC-476F-432B-B3EE-23AA8C02B3A9}"/>
              </a:ext>
            </a:extLst>
          </p:cNvPr>
          <p:cNvGrpSpPr>
            <a:grpSpLocks/>
          </p:cNvGrpSpPr>
          <p:nvPr/>
        </p:nvGrpSpPr>
        <p:grpSpPr bwMode="auto">
          <a:xfrm>
            <a:off x="3671888" y="139700"/>
            <a:ext cx="4846637" cy="5384800"/>
            <a:chOff x="3112775" y="0"/>
            <a:chExt cx="4847584" cy="5384800"/>
          </a:xfrm>
        </p:grpSpPr>
        <p:sp>
          <p:nvSpPr>
            <p:cNvPr id="35844" name="Google Shape;193;p12">
              <a:extLst>
                <a:ext uri="{FF2B5EF4-FFF2-40B4-BE49-F238E27FC236}">
                  <a16:creationId xmlns:a16="http://schemas.microsoft.com/office/drawing/2014/main" id="{9DBC9D36-1421-447F-A65D-5A5C0A1AA76E}"/>
                </a:ext>
              </a:extLst>
            </p:cNvPr>
            <p:cNvSpPr>
              <a:spLocks noChangeArrowheads="1"/>
            </p:cNvSpPr>
            <p:nvPr/>
          </p:nvSpPr>
          <p:spPr bwMode="auto">
            <a:xfrm>
              <a:off x="3167887" y="0"/>
              <a:ext cx="1938528" cy="1076960"/>
            </a:xfrm>
            <a:prstGeom prst="roundRect">
              <a:avLst>
                <a:gd name="adj" fmla="val 1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35845" name="Google Shape;194;p12">
              <a:extLst>
                <a:ext uri="{FF2B5EF4-FFF2-40B4-BE49-F238E27FC236}">
                  <a16:creationId xmlns:a16="http://schemas.microsoft.com/office/drawing/2014/main" id="{7DEE8527-851C-430D-87DF-6DEDBB888F3E}"/>
                </a:ext>
              </a:extLst>
            </p:cNvPr>
            <p:cNvSpPr txBox="1">
              <a:spLocks noChangeArrowheads="1"/>
            </p:cNvSpPr>
            <p:nvPr/>
          </p:nvSpPr>
          <p:spPr bwMode="auto">
            <a:xfrm>
              <a:off x="3199430" y="31543"/>
              <a:ext cx="1875442" cy="1013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5250" tIns="175250" rIns="175250" bIns="17525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90000"/>
                </a:lnSpc>
                <a:buSzPts val="4600"/>
                <a:buFont typeface="Calibri" panose="020F0502020204030204" pitchFamily="34" charset="0"/>
                <a:buNone/>
              </a:pPr>
              <a:r>
                <a:rPr lang="en-US" altLang="en-US" sz="4600">
                  <a:latin typeface="Calibri" panose="020F0502020204030204" pitchFamily="34" charset="0"/>
                  <a:cs typeface="Calibri" panose="020F0502020204030204" pitchFamily="34" charset="0"/>
                  <a:sym typeface="Calibri" panose="020F0502020204030204" pitchFamily="34" charset="0"/>
                </a:rPr>
                <a:t> </a:t>
              </a:r>
              <a:endParaRPr lang="en-US" altLang="en-US"/>
            </a:p>
          </p:txBody>
        </p:sp>
        <p:sp>
          <p:nvSpPr>
            <p:cNvPr id="35846" name="Google Shape;195;p12">
              <a:extLst>
                <a:ext uri="{FF2B5EF4-FFF2-40B4-BE49-F238E27FC236}">
                  <a16:creationId xmlns:a16="http://schemas.microsoft.com/office/drawing/2014/main" id="{68DFD781-35E3-4394-B189-07010BE21270}"/>
                </a:ext>
              </a:extLst>
            </p:cNvPr>
            <p:cNvSpPr>
              <a:spLocks noChangeArrowheads="1"/>
            </p:cNvSpPr>
            <p:nvPr/>
          </p:nvSpPr>
          <p:spPr bwMode="auto">
            <a:xfrm>
              <a:off x="5894494" y="0"/>
              <a:ext cx="1938528" cy="1076960"/>
            </a:xfrm>
            <a:prstGeom prst="roundRect">
              <a:avLst>
                <a:gd name="adj" fmla="val 1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35847" name="Google Shape;196;p12">
              <a:extLst>
                <a:ext uri="{FF2B5EF4-FFF2-40B4-BE49-F238E27FC236}">
                  <a16:creationId xmlns:a16="http://schemas.microsoft.com/office/drawing/2014/main" id="{FB1DA59D-BD3F-4481-82E6-BF306AC995A9}"/>
                </a:ext>
              </a:extLst>
            </p:cNvPr>
            <p:cNvSpPr txBox="1">
              <a:spLocks noChangeArrowheads="1"/>
            </p:cNvSpPr>
            <p:nvPr/>
          </p:nvSpPr>
          <p:spPr bwMode="auto">
            <a:xfrm>
              <a:off x="5926037" y="31543"/>
              <a:ext cx="1875442" cy="1013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5250" tIns="175250" rIns="175250" bIns="17525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90000"/>
                </a:lnSpc>
                <a:buSzPts val="4600"/>
                <a:buFont typeface="Calibri" panose="020F0502020204030204" pitchFamily="34" charset="0"/>
                <a:buNone/>
              </a:pPr>
              <a:r>
                <a:rPr lang="en-US" altLang="en-US" sz="4600">
                  <a:latin typeface="Calibri" panose="020F0502020204030204" pitchFamily="34" charset="0"/>
                  <a:cs typeface="Calibri" panose="020F0502020204030204" pitchFamily="34" charset="0"/>
                  <a:sym typeface="Calibri" panose="020F0502020204030204" pitchFamily="34" charset="0"/>
                </a:rPr>
                <a:t> </a:t>
              </a:r>
              <a:endParaRPr lang="en-US" altLang="en-US"/>
            </a:p>
          </p:txBody>
        </p:sp>
        <p:sp>
          <p:nvSpPr>
            <p:cNvPr id="35848" name="Google Shape;197;p12">
              <a:extLst>
                <a:ext uri="{FF2B5EF4-FFF2-40B4-BE49-F238E27FC236}">
                  <a16:creationId xmlns:a16="http://schemas.microsoft.com/office/drawing/2014/main" id="{5E7C79E1-6547-4338-9E2C-313F791BF573}"/>
                </a:ext>
              </a:extLst>
            </p:cNvPr>
            <p:cNvSpPr>
              <a:spLocks noChangeArrowheads="1"/>
            </p:cNvSpPr>
            <p:nvPr/>
          </p:nvSpPr>
          <p:spPr bwMode="auto">
            <a:xfrm>
              <a:off x="5133339" y="4577080"/>
              <a:ext cx="807720" cy="807720"/>
            </a:xfrm>
            <a:prstGeom prst="triangle">
              <a:avLst>
                <a:gd name="adj" fmla="val 50000"/>
              </a:avLst>
            </a:prstGeom>
            <a:solidFill>
              <a:srgbClr val="CDCBCF">
                <a:alpha val="89803"/>
              </a:srgbClr>
            </a:solidFill>
            <a:ln w="12700">
              <a:solidFill>
                <a:srgbClr val="CDCBCF">
                  <a:alpha val="89803"/>
                </a:srgbClr>
              </a:solidFill>
              <a:miter lim="800000"/>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35849" name="Google Shape;198;p12">
              <a:extLst>
                <a:ext uri="{FF2B5EF4-FFF2-40B4-BE49-F238E27FC236}">
                  <a16:creationId xmlns:a16="http://schemas.microsoft.com/office/drawing/2014/main" id="{75492B89-B6A1-4B1D-A57D-3E2BEAD88684}"/>
                </a:ext>
              </a:extLst>
            </p:cNvPr>
            <p:cNvSpPr>
              <a:spLocks noChangeArrowheads="1"/>
            </p:cNvSpPr>
            <p:nvPr/>
          </p:nvSpPr>
          <p:spPr bwMode="auto">
            <a:xfrm>
              <a:off x="3114039" y="4238915"/>
              <a:ext cx="4846320" cy="327395"/>
            </a:xfrm>
            <a:prstGeom prst="rect">
              <a:avLst/>
            </a:prstGeom>
            <a:solidFill>
              <a:srgbClr val="CDCBCF">
                <a:alpha val="89803"/>
              </a:srgbClr>
            </a:solidFill>
            <a:ln w="12700">
              <a:solidFill>
                <a:srgbClr val="CDCBCF">
                  <a:alpha val="89803"/>
                </a:srgbClr>
              </a:solidFill>
              <a:miter lim="800000"/>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35850" name="Google Shape;199;p12">
              <a:extLst>
                <a:ext uri="{FF2B5EF4-FFF2-40B4-BE49-F238E27FC236}">
                  <a16:creationId xmlns:a16="http://schemas.microsoft.com/office/drawing/2014/main" id="{1CA99EF7-5982-498F-965F-245C1CE1890A}"/>
                </a:ext>
              </a:extLst>
            </p:cNvPr>
            <p:cNvSpPr>
              <a:spLocks noChangeArrowheads="1"/>
            </p:cNvSpPr>
            <p:nvPr/>
          </p:nvSpPr>
          <p:spPr bwMode="auto">
            <a:xfrm>
              <a:off x="3112775" y="2519032"/>
              <a:ext cx="1938528" cy="1688429"/>
            </a:xfrm>
            <a:prstGeom prst="roundRect">
              <a:avLst>
                <a:gd name="adj" fmla="val 16667"/>
              </a:avLst>
            </a:prstGeom>
            <a:solidFill>
              <a:srgbClr val="572C7E"/>
            </a:solidFill>
            <a:ln w="12700">
              <a:solidFill>
                <a:schemeClr val="bg1"/>
              </a:solidFill>
              <a:miter lim="800000"/>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35851" name="Google Shape;200;p12">
              <a:extLst>
                <a:ext uri="{FF2B5EF4-FFF2-40B4-BE49-F238E27FC236}">
                  <a16:creationId xmlns:a16="http://schemas.microsoft.com/office/drawing/2014/main" id="{1FC212B4-3A74-4527-9427-DE6733690D24}"/>
                </a:ext>
              </a:extLst>
            </p:cNvPr>
            <p:cNvSpPr txBox="1">
              <a:spLocks noChangeArrowheads="1"/>
            </p:cNvSpPr>
            <p:nvPr/>
          </p:nvSpPr>
          <p:spPr bwMode="auto">
            <a:xfrm>
              <a:off x="3195197" y="2601454"/>
              <a:ext cx="1773684" cy="152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tIns="95250" rIns="95250" bIns="9525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90000"/>
                </a:lnSpc>
                <a:buClr>
                  <a:srgbClr val="FFFFFF"/>
                </a:buClr>
                <a:buSzPts val="2500"/>
                <a:buFont typeface="Calibri" panose="020F0502020204030204" pitchFamily="34" charset="0"/>
                <a:buNone/>
              </a:pPr>
              <a:r>
                <a:rPr lang="en-US" altLang="en-US" sz="2500">
                  <a:solidFill>
                    <a:srgbClr val="FFFFFF"/>
                  </a:solidFill>
                  <a:latin typeface="Calibri" panose="020F0502020204030204" pitchFamily="34" charset="0"/>
                  <a:cs typeface="Calibri" panose="020F0502020204030204" pitchFamily="34" charset="0"/>
                  <a:sym typeface="Calibri" panose="020F0502020204030204" pitchFamily="34" charset="0"/>
                </a:rPr>
                <a:t>Archive &amp; ARC</a:t>
              </a:r>
              <a:endParaRPr lang="en-US" altLang="en-US"/>
            </a:p>
          </p:txBody>
        </p:sp>
        <p:sp>
          <p:nvSpPr>
            <p:cNvPr id="35852" name="Google Shape;201;p12">
              <a:extLst>
                <a:ext uri="{FF2B5EF4-FFF2-40B4-BE49-F238E27FC236}">
                  <a16:creationId xmlns:a16="http://schemas.microsoft.com/office/drawing/2014/main" id="{227D361E-2DF4-4775-AAED-3C3A270800BE}"/>
                </a:ext>
              </a:extLst>
            </p:cNvPr>
            <p:cNvSpPr>
              <a:spLocks noChangeArrowheads="1"/>
            </p:cNvSpPr>
            <p:nvPr/>
          </p:nvSpPr>
          <p:spPr bwMode="auto">
            <a:xfrm>
              <a:off x="5986361" y="2537388"/>
              <a:ext cx="1938528" cy="1688429"/>
            </a:xfrm>
            <a:prstGeom prst="roundRect">
              <a:avLst>
                <a:gd name="adj" fmla="val 16667"/>
              </a:avLst>
            </a:prstGeom>
            <a:solidFill>
              <a:srgbClr val="572C7E"/>
            </a:solidFill>
            <a:ln w="12700">
              <a:solidFill>
                <a:schemeClr val="bg1"/>
              </a:solidFill>
              <a:miter lim="800000"/>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35853" name="Google Shape;202;p12">
              <a:extLst>
                <a:ext uri="{FF2B5EF4-FFF2-40B4-BE49-F238E27FC236}">
                  <a16:creationId xmlns:a16="http://schemas.microsoft.com/office/drawing/2014/main" id="{4802FA2B-8907-4B7A-8608-EBE4FB5D166F}"/>
                </a:ext>
              </a:extLst>
            </p:cNvPr>
            <p:cNvSpPr txBox="1">
              <a:spLocks noChangeArrowheads="1"/>
            </p:cNvSpPr>
            <p:nvPr/>
          </p:nvSpPr>
          <p:spPr bwMode="auto">
            <a:xfrm>
              <a:off x="6068783" y="2619810"/>
              <a:ext cx="1773684" cy="152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tIns="95250" rIns="95250" bIns="9525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90000"/>
                </a:lnSpc>
                <a:buClr>
                  <a:srgbClr val="FFFFFF"/>
                </a:buClr>
                <a:buSzPts val="2500"/>
                <a:buFont typeface="Calibri" panose="020F0502020204030204" pitchFamily="34" charset="0"/>
                <a:buNone/>
              </a:pPr>
              <a:r>
                <a:rPr lang="en-US" altLang="en-US" sz="2500">
                  <a:solidFill>
                    <a:srgbClr val="FFFFFF"/>
                  </a:solidFill>
                  <a:latin typeface="Calibri" panose="020F0502020204030204" pitchFamily="34" charset="0"/>
                  <a:cs typeface="Calibri" panose="020F0502020204030204" pitchFamily="34" charset="0"/>
                  <a:sym typeface="Calibri" panose="020F0502020204030204" pitchFamily="34" charset="0"/>
                </a:rPr>
                <a:t>Reference &amp; Instruction</a:t>
              </a:r>
              <a:endParaRPr lang="en-US" alt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Google Shape;208;p13">
            <a:extLst>
              <a:ext uri="{FF2B5EF4-FFF2-40B4-BE49-F238E27FC236}">
                <a16:creationId xmlns:a16="http://schemas.microsoft.com/office/drawing/2014/main" id="{CDA6653D-897E-4566-909D-E6502BE38C46}"/>
              </a:ext>
            </a:extLst>
          </p:cNvPr>
          <p:cNvSpPr txBox="1">
            <a:spLocks noGrp="1"/>
          </p:cNvSpPr>
          <p:nvPr>
            <p:ph type="body" idx="2"/>
          </p:nvPr>
        </p:nvSpPr>
        <p:spPr/>
        <p:txBody>
          <a:bodyPr/>
          <a:lstStyle/>
          <a:p>
            <a:pPr marL="0" indent="0" eaLnBrk="1" fontAlgn="auto" hangingPunct="1">
              <a:spcBef>
                <a:spcPts val="0"/>
              </a:spcBef>
              <a:buFont typeface="Arial"/>
              <a:buNone/>
              <a:defRPr/>
            </a:pPr>
            <a:r>
              <a:rPr lang="en-US" dirty="0">
                <a:latin typeface="+mj-lt"/>
              </a:rPr>
              <a:t>Communication Between Departments</a:t>
            </a:r>
            <a:endParaRPr dirty="0">
              <a:latin typeface="+mj-lt"/>
            </a:endParaRPr>
          </a:p>
        </p:txBody>
      </p:sp>
      <p:pic>
        <p:nvPicPr>
          <p:cNvPr id="37891" name="Google Shape;209;p13" descr="Marketing">
            <a:extLst>
              <a:ext uri="{FF2B5EF4-FFF2-40B4-BE49-F238E27FC236}">
                <a16:creationId xmlns:a16="http://schemas.microsoft.com/office/drawing/2014/main" id="{70C68942-8EE8-42A8-BD52-9D14BA5C9B2A}"/>
              </a:ext>
            </a:extLst>
          </p:cNvPr>
          <p:cNvPicPr>
            <a:picLocks noGrp="1"/>
          </p:cNvPicPr>
          <p:nvPr>
            <p:ph type="body" idx="3"/>
          </p:nvPr>
        </p:nvPicPr>
        <p:blipFill>
          <a:blip r:embed="rId3">
            <a:extLst>
              <a:ext uri="{28A0092B-C50C-407E-A947-70E740481C1C}">
                <a14:useLocalDpi xmlns:a14="http://schemas.microsoft.com/office/drawing/2010/main" val="0"/>
              </a:ext>
            </a:extLst>
          </a:blip>
          <a:srcRect/>
          <a:stretch>
            <a:fillRect/>
          </a:stretch>
        </p:blipFill>
        <p:spPr>
          <a:xfrm>
            <a:off x="5757863" y="2489200"/>
            <a:ext cx="1955800" cy="1955800"/>
          </a:xfrm>
          <a:ln cap="flat">
            <a:solidFill>
              <a:schemeClr val="bg1"/>
            </a:solidFill>
            <a:round/>
            <a:headEnd type="none" w="sm" len="sm"/>
            <a:tailEnd type="none" w="sm" len="sm"/>
          </a:ln>
        </p:spPr>
      </p:pic>
      <p:pic>
        <p:nvPicPr>
          <p:cNvPr id="37892" name="Google Shape;210;p13" descr="Marketing">
            <a:extLst>
              <a:ext uri="{FF2B5EF4-FFF2-40B4-BE49-F238E27FC236}">
                <a16:creationId xmlns:a16="http://schemas.microsoft.com/office/drawing/2014/main" id="{89274A51-B94E-424E-811F-06F6636AB30B}"/>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2489200"/>
            <a:ext cx="18415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 name="Google Shape;211;p13">
            <a:extLst>
              <a:ext uri="{FF2B5EF4-FFF2-40B4-BE49-F238E27FC236}">
                <a16:creationId xmlns:a16="http://schemas.microsoft.com/office/drawing/2014/main" id="{09ECD0DB-9951-410C-8298-D9BC07AB15ED}"/>
              </a:ext>
            </a:extLst>
          </p:cNvPr>
          <p:cNvSpPr txBox="1"/>
          <p:nvPr/>
        </p:nvSpPr>
        <p:spPr>
          <a:xfrm>
            <a:off x="1076325" y="2032000"/>
            <a:ext cx="4006850" cy="4462463"/>
          </a:xfrm>
          <a:prstGeom prst="rect">
            <a:avLst/>
          </a:prstGeom>
          <a:noFill/>
          <a:ln>
            <a:noFill/>
          </a:ln>
        </p:spPr>
        <p:txBody>
          <a:bodyPr spcFirstLastPara="1" lIns="91425" tIns="45700" rIns="91425" bIns="45700">
            <a:spAutoFit/>
          </a:bodyPr>
          <a:lstStyle/>
          <a:p>
            <a:pPr eaLnBrk="1" fontAlgn="auto" hangingPunct="1">
              <a:spcBef>
                <a:spcPts val="0"/>
              </a:spcBef>
              <a:spcAft>
                <a:spcPts val="0"/>
              </a:spcAft>
              <a:buClr>
                <a:srgbClr val="000000"/>
              </a:buClr>
              <a:buFont typeface="Arial"/>
              <a:buNone/>
              <a:defRPr/>
            </a:pPr>
            <a:r>
              <a:rPr lang="en-US" sz="4000" b="1" u="sng" kern="0" dirty="0">
                <a:solidFill>
                  <a:schemeClr val="dk1"/>
                </a:solidFill>
                <a:latin typeface="+mj-lt"/>
                <a:ea typeface="Avenir"/>
                <a:cs typeface="Avenir"/>
                <a:sym typeface="Avenir"/>
              </a:rPr>
              <a:t>Archive</a:t>
            </a:r>
            <a:endParaRPr kern="0" dirty="0">
              <a:latin typeface="+mj-lt"/>
              <a:ea typeface="Arial"/>
              <a:cs typeface="Arial"/>
              <a:sym typeface="Arial"/>
            </a:endParaRPr>
          </a:p>
          <a:p>
            <a:pPr marL="457200" indent="-457200" eaLnBrk="1" fontAlgn="auto" hangingPunct="1">
              <a:spcBef>
                <a:spcPts val="0"/>
              </a:spcBef>
              <a:spcAft>
                <a:spcPts val="0"/>
              </a:spcAft>
              <a:buClr>
                <a:schemeClr val="dk1"/>
              </a:buClr>
              <a:buSzPts val="2800"/>
              <a:buFont typeface="Arial"/>
              <a:buChar char="•"/>
              <a:defRPr/>
            </a:pPr>
            <a:r>
              <a:rPr lang="en-US" sz="2800" kern="0" dirty="0">
                <a:solidFill>
                  <a:schemeClr val="dk1"/>
                </a:solidFill>
                <a:latin typeface="+mj-lt"/>
                <a:ea typeface="Avenir"/>
                <a:cs typeface="Avenir"/>
                <a:sym typeface="Avenir"/>
              </a:rPr>
              <a:t>Virtual</a:t>
            </a:r>
            <a:endParaRPr kern="0" dirty="0">
              <a:latin typeface="+mj-lt"/>
              <a:ea typeface="Arial"/>
              <a:cs typeface="Arial"/>
              <a:sym typeface="Arial"/>
            </a:endParaRPr>
          </a:p>
          <a:p>
            <a:pPr marL="457200" indent="-381000" eaLnBrk="1" fontAlgn="auto" hangingPunct="1">
              <a:spcBef>
                <a:spcPts val="0"/>
              </a:spcBef>
              <a:spcAft>
                <a:spcPts val="0"/>
              </a:spcAft>
              <a:buClr>
                <a:schemeClr val="dk1"/>
              </a:buClr>
              <a:buSzPts val="1200"/>
              <a:buFont typeface="Arial"/>
              <a:buNone/>
              <a:defRPr/>
            </a:pPr>
            <a:endParaRPr sz="1200" kern="0" dirty="0">
              <a:solidFill>
                <a:schemeClr val="dk1"/>
              </a:solidFill>
              <a:latin typeface="+mj-lt"/>
              <a:ea typeface="Avenir"/>
              <a:cs typeface="Avenir"/>
              <a:sym typeface="Avenir"/>
            </a:endParaRPr>
          </a:p>
          <a:p>
            <a:pPr marL="457200" indent="-457200" eaLnBrk="1" fontAlgn="auto" hangingPunct="1">
              <a:spcBef>
                <a:spcPts val="0"/>
              </a:spcBef>
              <a:spcAft>
                <a:spcPts val="0"/>
              </a:spcAft>
              <a:buClr>
                <a:schemeClr val="dk1"/>
              </a:buClr>
              <a:buSzPts val="2800"/>
              <a:buFont typeface="Arial"/>
              <a:buChar char="•"/>
              <a:defRPr/>
            </a:pPr>
            <a:r>
              <a:rPr lang="en-US" sz="2800" kern="0" dirty="0">
                <a:solidFill>
                  <a:schemeClr val="dk1"/>
                </a:solidFill>
                <a:latin typeface="+mj-lt"/>
                <a:ea typeface="Avenir"/>
                <a:cs typeface="Avenir"/>
                <a:sym typeface="Avenir"/>
              </a:rPr>
              <a:t>Smaller Dept.</a:t>
            </a:r>
            <a:endParaRPr kern="0" dirty="0">
              <a:latin typeface="+mj-lt"/>
              <a:ea typeface="Arial"/>
              <a:cs typeface="Arial"/>
              <a:sym typeface="Arial"/>
            </a:endParaRPr>
          </a:p>
          <a:p>
            <a:pPr eaLnBrk="1" fontAlgn="auto" hangingPunct="1">
              <a:spcBef>
                <a:spcPts val="0"/>
              </a:spcBef>
              <a:spcAft>
                <a:spcPts val="0"/>
              </a:spcAft>
              <a:buClr>
                <a:srgbClr val="000000"/>
              </a:buClr>
              <a:buFont typeface="Arial"/>
              <a:buNone/>
              <a:defRPr/>
            </a:pPr>
            <a:endParaRPr sz="1200" kern="0" dirty="0">
              <a:solidFill>
                <a:schemeClr val="dk1"/>
              </a:solidFill>
              <a:latin typeface="+mj-lt"/>
              <a:ea typeface="Avenir"/>
              <a:cs typeface="Avenir"/>
              <a:sym typeface="Avenir"/>
            </a:endParaRPr>
          </a:p>
          <a:p>
            <a:pPr marL="457200" indent="-457200" eaLnBrk="1" fontAlgn="auto" hangingPunct="1">
              <a:spcBef>
                <a:spcPts val="0"/>
              </a:spcBef>
              <a:spcAft>
                <a:spcPts val="0"/>
              </a:spcAft>
              <a:buClr>
                <a:schemeClr val="dk1"/>
              </a:buClr>
              <a:buSzPts val="2800"/>
              <a:buFont typeface="Arial"/>
              <a:buChar char="•"/>
              <a:defRPr/>
            </a:pPr>
            <a:r>
              <a:rPr lang="en-US" sz="2800" kern="0" dirty="0">
                <a:solidFill>
                  <a:schemeClr val="dk1"/>
                </a:solidFill>
                <a:latin typeface="+mj-lt"/>
                <a:ea typeface="Avenir"/>
                <a:cs typeface="Avenir"/>
                <a:sym typeface="Avenir"/>
              </a:rPr>
              <a:t>Lateral</a:t>
            </a:r>
            <a:endParaRPr kern="0" dirty="0">
              <a:latin typeface="+mj-lt"/>
              <a:ea typeface="Arial"/>
              <a:cs typeface="Arial"/>
              <a:sym typeface="Arial"/>
            </a:endParaRPr>
          </a:p>
          <a:p>
            <a:pPr marL="457200" indent="-381000" eaLnBrk="1" fontAlgn="auto" hangingPunct="1">
              <a:spcBef>
                <a:spcPts val="0"/>
              </a:spcBef>
              <a:spcAft>
                <a:spcPts val="0"/>
              </a:spcAft>
              <a:buClr>
                <a:schemeClr val="dk1"/>
              </a:buClr>
              <a:buSzPts val="1200"/>
              <a:buFont typeface="Arial"/>
              <a:buNone/>
              <a:defRPr/>
            </a:pPr>
            <a:endParaRPr sz="1200" kern="0" dirty="0">
              <a:solidFill>
                <a:schemeClr val="dk1"/>
              </a:solidFill>
              <a:latin typeface="+mj-lt"/>
              <a:ea typeface="Avenir"/>
              <a:cs typeface="Avenir"/>
              <a:sym typeface="Avenir"/>
            </a:endParaRPr>
          </a:p>
          <a:p>
            <a:pPr marL="457200" indent="-457200" eaLnBrk="1" fontAlgn="auto" hangingPunct="1">
              <a:spcBef>
                <a:spcPts val="0"/>
              </a:spcBef>
              <a:spcAft>
                <a:spcPts val="0"/>
              </a:spcAft>
              <a:buClr>
                <a:schemeClr val="dk1"/>
              </a:buClr>
              <a:buSzPts val="2800"/>
              <a:buFont typeface="Arial"/>
              <a:buChar char="•"/>
              <a:defRPr/>
            </a:pPr>
            <a:r>
              <a:rPr lang="en-US" sz="2800" kern="0" dirty="0">
                <a:solidFill>
                  <a:schemeClr val="dk1"/>
                </a:solidFill>
                <a:latin typeface="+mj-lt"/>
                <a:ea typeface="Avenir"/>
                <a:cs typeface="Avenir"/>
                <a:sym typeface="Avenir"/>
              </a:rPr>
              <a:t>Ad hoc Procedures</a:t>
            </a:r>
            <a:endParaRPr kern="0" dirty="0">
              <a:latin typeface="+mj-lt"/>
              <a:ea typeface="Arial"/>
              <a:cs typeface="Arial"/>
              <a:sym typeface="Arial"/>
            </a:endParaRPr>
          </a:p>
          <a:p>
            <a:pPr marL="457200" indent="-279400" eaLnBrk="1" fontAlgn="auto" hangingPunct="1">
              <a:spcBef>
                <a:spcPts val="0"/>
              </a:spcBef>
              <a:spcAft>
                <a:spcPts val="0"/>
              </a:spcAft>
              <a:buClr>
                <a:schemeClr val="dk1"/>
              </a:buClr>
              <a:buSzPts val="2800"/>
              <a:buFont typeface="Arial"/>
              <a:buNone/>
              <a:defRPr/>
            </a:pPr>
            <a:endParaRPr sz="2800" kern="0" dirty="0">
              <a:solidFill>
                <a:schemeClr val="dk1"/>
              </a:solidFill>
              <a:latin typeface="Avenir"/>
              <a:ea typeface="Avenir"/>
              <a:cs typeface="Avenir"/>
              <a:sym typeface="Avenir"/>
            </a:endParaRPr>
          </a:p>
          <a:p>
            <a:pPr marL="457200" indent="-279400" eaLnBrk="1" fontAlgn="auto" hangingPunct="1">
              <a:spcBef>
                <a:spcPts val="0"/>
              </a:spcBef>
              <a:spcAft>
                <a:spcPts val="0"/>
              </a:spcAft>
              <a:buClr>
                <a:schemeClr val="dk1"/>
              </a:buClr>
              <a:buSzPts val="2800"/>
              <a:buFont typeface="Arial"/>
              <a:buNone/>
              <a:defRPr/>
            </a:pPr>
            <a:endParaRPr sz="2800" kern="0" dirty="0">
              <a:solidFill>
                <a:schemeClr val="dk1"/>
              </a:solidFill>
              <a:latin typeface="Avenir"/>
              <a:ea typeface="Avenir"/>
              <a:cs typeface="Avenir"/>
              <a:sym typeface="Avenir"/>
            </a:endParaRPr>
          </a:p>
          <a:p>
            <a:pPr eaLnBrk="1" fontAlgn="auto" hangingPunct="1">
              <a:spcBef>
                <a:spcPts val="0"/>
              </a:spcBef>
              <a:spcAft>
                <a:spcPts val="0"/>
              </a:spcAft>
              <a:buClr>
                <a:srgbClr val="000000"/>
              </a:buClr>
              <a:buFont typeface="Arial"/>
              <a:buNone/>
              <a:defRPr/>
            </a:pPr>
            <a:endParaRPr sz="4000" b="1" u="sng" kern="0" dirty="0">
              <a:solidFill>
                <a:schemeClr val="dk1"/>
              </a:solidFill>
              <a:latin typeface="Avenir"/>
              <a:ea typeface="Avenir"/>
              <a:cs typeface="Avenir"/>
              <a:sym typeface="Avenir"/>
            </a:endParaRPr>
          </a:p>
        </p:txBody>
      </p:sp>
      <p:sp>
        <p:nvSpPr>
          <p:cNvPr id="212" name="Google Shape;212;p13">
            <a:extLst>
              <a:ext uri="{FF2B5EF4-FFF2-40B4-BE49-F238E27FC236}">
                <a16:creationId xmlns:a16="http://schemas.microsoft.com/office/drawing/2014/main" id="{29CAE7B7-6B0A-41FE-9D0D-4494DCAF10F0}"/>
              </a:ext>
            </a:extLst>
          </p:cNvPr>
          <p:cNvSpPr txBox="1"/>
          <p:nvPr/>
        </p:nvSpPr>
        <p:spPr>
          <a:xfrm>
            <a:off x="8529638" y="2032000"/>
            <a:ext cx="3429000" cy="3416300"/>
          </a:xfrm>
          <a:prstGeom prst="rect">
            <a:avLst/>
          </a:prstGeom>
          <a:noFill/>
          <a:ln>
            <a:noFill/>
          </a:ln>
        </p:spPr>
        <p:txBody>
          <a:bodyPr spcFirstLastPara="1" lIns="91425" tIns="45700" rIns="91425" bIns="45700">
            <a:spAutoFit/>
          </a:bodyPr>
          <a:lstStyle/>
          <a:p>
            <a:pPr eaLnBrk="1" fontAlgn="auto" hangingPunct="1">
              <a:spcBef>
                <a:spcPts val="0"/>
              </a:spcBef>
              <a:spcAft>
                <a:spcPts val="0"/>
              </a:spcAft>
              <a:buClr>
                <a:srgbClr val="000000"/>
              </a:buClr>
              <a:buFont typeface="Arial"/>
              <a:buNone/>
              <a:defRPr/>
            </a:pPr>
            <a:r>
              <a:rPr lang="en-US" sz="4000" b="1" u="sng" kern="0" dirty="0">
                <a:solidFill>
                  <a:schemeClr val="dk1"/>
                </a:solidFill>
                <a:latin typeface="+mj-lt"/>
                <a:ea typeface="Avenir"/>
                <a:cs typeface="Avenir"/>
                <a:sym typeface="Avenir"/>
              </a:rPr>
              <a:t>Reference</a:t>
            </a:r>
            <a:endParaRPr kern="0" dirty="0">
              <a:latin typeface="+mj-lt"/>
              <a:ea typeface="Arial"/>
              <a:cs typeface="Arial"/>
              <a:sym typeface="Arial"/>
            </a:endParaRPr>
          </a:p>
          <a:p>
            <a:pPr marL="457200" indent="-457200" eaLnBrk="1" fontAlgn="auto" hangingPunct="1">
              <a:spcBef>
                <a:spcPts val="0"/>
              </a:spcBef>
              <a:spcAft>
                <a:spcPts val="0"/>
              </a:spcAft>
              <a:buClr>
                <a:schemeClr val="dk1"/>
              </a:buClr>
              <a:buSzPts val="2800"/>
              <a:buFont typeface="Arial"/>
              <a:buChar char="•"/>
              <a:defRPr/>
            </a:pPr>
            <a:r>
              <a:rPr lang="en-US" sz="2800" kern="0" dirty="0">
                <a:solidFill>
                  <a:schemeClr val="dk1"/>
                </a:solidFill>
                <a:latin typeface="+mj-lt"/>
                <a:ea typeface="Avenir"/>
                <a:cs typeface="Avenir"/>
                <a:sym typeface="Avenir"/>
              </a:rPr>
              <a:t>In Person</a:t>
            </a:r>
            <a:endParaRPr kern="0" dirty="0">
              <a:latin typeface="+mj-lt"/>
              <a:ea typeface="Arial"/>
              <a:cs typeface="Arial"/>
              <a:sym typeface="Arial"/>
            </a:endParaRPr>
          </a:p>
          <a:p>
            <a:pPr marL="457200" indent="-381000" eaLnBrk="1" fontAlgn="auto" hangingPunct="1">
              <a:spcBef>
                <a:spcPts val="0"/>
              </a:spcBef>
              <a:spcAft>
                <a:spcPts val="0"/>
              </a:spcAft>
              <a:buClr>
                <a:schemeClr val="dk1"/>
              </a:buClr>
              <a:buSzPts val="1200"/>
              <a:buFont typeface="Arial"/>
              <a:buNone/>
              <a:defRPr/>
            </a:pPr>
            <a:endParaRPr sz="1200" kern="0" dirty="0">
              <a:solidFill>
                <a:schemeClr val="dk1"/>
              </a:solidFill>
              <a:latin typeface="+mj-lt"/>
              <a:ea typeface="Avenir"/>
              <a:cs typeface="Avenir"/>
              <a:sym typeface="Avenir"/>
            </a:endParaRPr>
          </a:p>
          <a:p>
            <a:pPr marL="457200" indent="-457200" eaLnBrk="1" fontAlgn="auto" hangingPunct="1">
              <a:spcBef>
                <a:spcPts val="0"/>
              </a:spcBef>
              <a:spcAft>
                <a:spcPts val="0"/>
              </a:spcAft>
              <a:buClr>
                <a:schemeClr val="dk1"/>
              </a:buClr>
              <a:buSzPts val="2800"/>
              <a:buFont typeface="Arial"/>
              <a:buChar char="•"/>
              <a:defRPr/>
            </a:pPr>
            <a:r>
              <a:rPr lang="en-US" sz="2800" kern="0" dirty="0">
                <a:solidFill>
                  <a:schemeClr val="dk1"/>
                </a:solidFill>
                <a:latin typeface="+mj-lt"/>
                <a:ea typeface="Avenir"/>
                <a:cs typeface="Avenir"/>
                <a:sym typeface="Avenir"/>
              </a:rPr>
              <a:t>Larger Dept.</a:t>
            </a:r>
            <a:endParaRPr kern="0" dirty="0">
              <a:latin typeface="+mj-lt"/>
              <a:ea typeface="Arial"/>
              <a:cs typeface="Arial"/>
              <a:sym typeface="Arial"/>
            </a:endParaRPr>
          </a:p>
          <a:p>
            <a:pPr marL="457200" indent="-381000" eaLnBrk="1" fontAlgn="auto" hangingPunct="1">
              <a:spcBef>
                <a:spcPts val="0"/>
              </a:spcBef>
              <a:spcAft>
                <a:spcPts val="0"/>
              </a:spcAft>
              <a:buClr>
                <a:schemeClr val="dk1"/>
              </a:buClr>
              <a:buSzPts val="1200"/>
              <a:buFont typeface="Arial"/>
              <a:buNone/>
              <a:defRPr/>
            </a:pPr>
            <a:endParaRPr sz="1200" kern="0" dirty="0">
              <a:solidFill>
                <a:schemeClr val="dk1"/>
              </a:solidFill>
              <a:latin typeface="+mj-lt"/>
              <a:ea typeface="Avenir"/>
              <a:cs typeface="Avenir"/>
              <a:sym typeface="Avenir"/>
            </a:endParaRPr>
          </a:p>
          <a:p>
            <a:pPr marL="457200" indent="-457200" eaLnBrk="1" fontAlgn="auto" hangingPunct="1">
              <a:spcBef>
                <a:spcPts val="0"/>
              </a:spcBef>
              <a:spcAft>
                <a:spcPts val="0"/>
              </a:spcAft>
              <a:buClr>
                <a:schemeClr val="dk1"/>
              </a:buClr>
              <a:buSzPts val="2800"/>
              <a:buFont typeface="Arial"/>
              <a:buChar char="•"/>
              <a:defRPr/>
            </a:pPr>
            <a:r>
              <a:rPr lang="en-US" sz="2800" kern="0" dirty="0">
                <a:solidFill>
                  <a:schemeClr val="dk1"/>
                </a:solidFill>
                <a:latin typeface="+mj-lt"/>
                <a:ea typeface="Avenir"/>
                <a:cs typeface="Avenir"/>
                <a:sym typeface="Avenir"/>
              </a:rPr>
              <a:t>Structured</a:t>
            </a:r>
            <a:endParaRPr kern="0" dirty="0">
              <a:latin typeface="+mj-lt"/>
              <a:ea typeface="Arial"/>
              <a:cs typeface="Arial"/>
              <a:sym typeface="Arial"/>
            </a:endParaRPr>
          </a:p>
          <a:p>
            <a:pPr marL="457200" indent="-381000" eaLnBrk="1" fontAlgn="auto" hangingPunct="1">
              <a:spcBef>
                <a:spcPts val="0"/>
              </a:spcBef>
              <a:spcAft>
                <a:spcPts val="0"/>
              </a:spcAft>
              <a:buClr>
                <a:schemeClr val="dk1"/>
              </a:buClr>
              <a:buSzPts val="1200"/>
              <a:buFont typeface="Arial"/>
              <a:buNone/>
              <a:defRPr/>
            </a:pPr>
            <a:endParaRPr sz="1200" kern="0" dirty="0">
              <a:solidFill>
                <a:schemeClr val="dk1"/>
              </a:solidFill>
              <a:latin typeface="+mj-lt"/>
              <a:ea typeface="Avenir"/>
              <a:cs typeface="Avenir"/>
              <a:sym typeface="Avenir"/>
            </a:endParaRPr>
          </a:p>
          <a:p>
            <a:pPr marL="457200" indent="-457200" eaLnBrk="1" fontAlgn="auto" hangingPunct="1">
              <a:spcBef>
                <a:spcPts val="0"/>
              </a:spcBef>
              <a:spcAft>
                <a:spcPts val="0"/>
              </a:spcAft>
              <a:buClr>
                <a:schemeClr val="dk1"/>
              </a:buClr>
              <a:buSzPts val="2800"/>
              <a:buFont typeface="Arial"/>
              <a:buChar char="•"/>
              <a:defRPr/>
            </a:pPr>
            <a:r>
              <a:rPr lang="en-US" sz="2800" kern="0" dirty="0">
                <a:solidFill>
                  <a:schemeClr val="dk1"/>
                </a:solidFill>
                <a:latin typeface="+mj-lt"/>
                <a:ea typeface="Avenir"/>
                <a:cs typeface="Avenir"/>
                <a:sym typeface="Avenir"/>
              </a:rPr>
              <a:t>Established Procedures</a:t>
            </a:r>
            <a:endParaRPr kern="0" dirty="0">
              <a:latin typeface="+mj-lt"/>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Google Shape;217;p14">
            <a:extLst>
              <a:ext uri="{FF2B5EF4-FFF2-40B4-BE49-F238E27FC236}">
                <a16:creationId xmlns:a16="http://schemas.microsoft.com/office/drawing/2014/main" id="{EBE5F928-8194-4F7F-8705-A90F167BB708}"/>
              </a:ext>
            </a:extLst>
          </p:cNvPr>
          <p:cNvSpPr txBox="1"/>
          <p:nvPr/>
        </p:nvSpPr>
        <p:spPr>
          <a:xfrm>
            <a:off x="4948238" y="2406650"/>
            <a:ext cx="1466850" cy="708025"/>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sz="4000" b="1" kern="0" dirty="0">
                <a:solidFill>
                  <a:schemeClr val="dk1"/>
                </a:solidFill>
                <a:latin typeface="+mn-lt"/>
                <a:ea typeface="Avenir"/>
                <a:cs typeface="Avenir"/>
                <a:sym typeface="Avenir"/>
              </a:rPr>
              <a:t>JM</a:t>
            </a:r>
            <a:endParaRPr kern="0" dirty="0">
              <a:latin typeface="+mn-lt"/>
              <a:ea typeface="Arial"/>
              <a:cs typeface="Arial"/>
              <a:sym typeface="Arial"/>
            </a:endParaRPr>
          </a:p>
        </p:txBody>
      </p:sp>
      <p:sp>
        <p:nvSpPr>
          <p:cNvPr id="218" name="Google Shape;218;p14">
            <a:extLst>
              <a:ext uri="{FF2B5EF4-FFF2-40B4-BE49-F238E27FC236}">
                <a16:creationId xmlns:a16="http://schemas.microsoft.com/office/drawing/2014/main" id="{78E67C51-E6EB-4C60-8430-21666F7C2A2B}"/>
              </a:ext>
            </a:extLst>
          </p:cNvPr>
          <p:cNvSpPr txBox="1"/>
          <p:nvPr/>
        </p:nvSpPr>
        <p:spPr>
          <a:xfrm>
            <a:off x="2535238" y="2459038"/>
            <a:ext cx="1468437" cy="708025"/>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sz="4000" b="1" kern="0" dirty="0">
                <a:solidFill>
                  <a:schemeClr val="dk1"/>
                </a:solidFill>
                <a:latin typeface="+mn-lt"/>
                <a:ea typeface="Avenir"/>
                <a:cs typeface="Avenir"/>
                <a:sym typeface="Avenir"/>
              </a:rPr>
              <a:t>MJ</a:t>
            </a:r>
            <a:endParaRPr kern="0" dirty="0">
              <a:latin typeface="+mn-lt"/>
              <a:ea typeface="Arial"/>
              <a:cs typeface="Arial"/>
              <a:sym typeface="Arial"/>
            </a:endParaRPr>
          </a:p>
        </p:txBody>
      </p:sp>
      <p:sp>
        <p:nvSpPr>
          <p:cNvPr id="219" name="Google Shape;219;p14">
            <a:extLst>
              <a:ext uri="{FF2B5EF4-FFF2-40B4-BE49-F238E27FC236}">
                <a16:creationId xmlns:a16="http://schemas.microsoft.com/office/drawing/2014/main" id="{2EC475E6-0F1E-401E-9175-CA91F99BFF14}"/>
              </a:ext>
            </a:extLst>
          </p:cNvPr>
          <p:cNvSpPr txBox="1"/>
          <p:nvPr/>
        </p:nvSpPr>
        <p:spPr>
          <a:xfrm>
            <a:off x="7524750" y="2382838"/>
            <a:ext cx="1468438" cy="708025"/>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sz="4000" b="1" kern="0" dirty="0">
                <a:solidFill>
                  <a:schemeClr val="dk1"/>
                </a:solidFill>
                <a:latin typeface="+mn-lt"/>
                <a:ea typeface="Avenir"/>
                <a:cs typeface="Avenir"/>
                <a:sym typeface="Avenir"/>
              </a:rPr>
              <a:t>AO</a:t>
            </a:r>
            <a:endParaRPr kern="0" dirty="0">
              <a:latin typeface="+mn-lt"/>
              <a:ea typeface="Arial"/>
              <a:cs typeface="Arial"/>
              <a:sym typeface="Arial"/>
            </a:endParaRPr>
          </a:p>
        </p:txBody>
      </p:sp>
      <p:cxnSp>
        <p:nvCxnSpPr>
          <p:cNvPr id="39941" name="Google Shape;220;p14">
            <a:extLst>
              <a:ext uri="{FF2B5EF4-FFF2-40B4-BE49-F238E27FC236}">
                <a16:creationId xmlns:a16="http://schemas.microsoft.com/office/drawing/2014/main" id="{0D33BE59-2121-42C7-ACAE-86CAF48BE7FB}"/>
              </a:ext>
            </a:extLst>
          </p:cNvPr>
          <p:cNvCxnSpPr>
            <a:cxnSpLocks noChangeShapeType="1"/>
          </p:cNvCxnSpPr>
          <p:nvPr/>
        </p:nvCxnSpPr>
        <p:spPr bwMode="auto">
          <a:xfrm>
            <a:off x="3836988" y="2743200"/>
            <a:ext cx="1189037" cy="0"/>
          </a:xfrm>
          <a:prstGeom prst="straightConnector1">
            <a:avLst/>
          </a:prstGeom>
          <a:noFill/>
          <a:ln w="38100">
            <a:solidFill>
              <a:schemeClr val="accent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39942" name="Google Shape;221;p14">
            <a:extLst>
              <a:ext uri="{FF2B5EF4-FFF2-40B4-BE49-F238E27FC236}">
                <a16:creationId xmlns:a16="http://schemas.microsoft.com/office/drawing/2014/main" id="{659AD5F5-FE63-4C68-BD5D-F3C9C5C8297C}"/>
              </a:ext>
            </a:extLst>
          </p:cNvPr>
          <p:cNvCxnSpPr>
            <a:cxnSpLocks noChangeShapeType="1"/>
          </p:cNvCxnSpPr>
          <p:nvPr/>
        </p:nvCxnSpPr>
        <p:spPr bwMode="auto">
          <a:xfrm>
            <a:off x="6415088" y="2743200"/>
            <a:ext cx="1190625" cy="0"/>
          </a:xfrm>
          <a:prstGeom prst="straightConnector1">
            <a:avLst/>
          </a:prstGeom>
          <a:noFill/>
          <a:ln w="38100">
            <a:solidFill>
              <a:schemeClr val="accent1"/>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39943" name="Google Shape;222;p14">
            <a:extLst>
              <a:ext uri="{FF2B5EF4-FFF2-40B4-BE49-F238E27FC236}">
                <a16:creationId xmlns:a16="http://schemas.microsoft.com/office/drawing/2014/main" id="{5BDBF2FA-202A-42E3-A08B-6505C4CE4DD9}"/>
              </a:ext>
            </a:extLst>
          </p:cNvPr>
          <p:cNvSpPr>
            <a:spLocks noChangeArrowheads="1"/>
          </p:cNvSpPr>
          <p:nvPr/>
        </p:nvSpPr>
        <p:spPr bwMode="auto">
          <a:xfrm>
            <a:off x="668338" y="1173163"/>
            <a:ext cx="1373187" cy="538162"/>
          </a:xfrm>
          <a:prstGeom prst="ellipse">
            <a:avLst/>
          </a:prstGeom>
          <a:noFill/>
          <a:ln w="12700">
            <a:solidFill>
              <a:srgbClr val="2B123B"/>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9944" name="Google Shape;223;p14">
            <a:extLst>
              <a:ext uri="{FF2B5EF4-FFF2-40B4-BE49-F238E27FC236}">
                <a16:creationId xmlns:a16="http://schemas.microsoft.com/office/drawing/2014/main" id="{7B87A101-37C1-4A3B-ABE0-903E40A54012}"/>
              </a:ext>
            </a:extLst>
          </p:cNvPr>
          <p:cNvSpPr>
            <a:spLocks noChangeArrowheads="1"/>
          </p:cNvSpPr>
          <p:nvPr/>
        </p:nvSpPr>
        <p:spPr bwMode="auto">
          <a:xfrm>
            <a:off x="9839325" y="1270000"/>
            <a:ext cx="1268413" cy="481013"/>
          </a:xfrm>
          <a:prstGeom prst="ellipse">
            <a:avLst/>
          </a:prstGeom>
          <a:noFill/>
          <a:ln w="12700">
            <a:solidFill>
              <a:srgbClr val="2B123B"/>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39945" name="Google Shape;224;p14">
            <a:extLst>
              <a:ext uri="{FF2B5EF4-FFF2-40B4-BE49-F238E27FC236}">
                <a16:creationId xmlns:a16="http://schemas.microsoft.com/office/drawing/2014/main" id="{047B257B-F58E-4198-9FFF-0831ADF5BC0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5038" y="2625725"/>
            <a:ext cx="135731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Google Shape;225;p14">
            <a:extLst>
              <a:ext uri="{FF2B5EF4-FFF2-40B4-BE49-F238E27FC236}">
                <a16:creationId xmlns:a16="http://schemas.microsoft.com/office/drawing/2014/main" id="{D1280AC5-007F-4771-A236-7F6124F2052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3300" y="3317875"/>
            <a:ext cx="135096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947" name="Google Shape;226;p14">
            <a:extLst>
              <a:ext uri="{FF2B5EF4-FFF2-40B4-BE49-F238E27FC236}">
                <a16:creationId xmlns:a16="http://schemas.microsoft.com/office/drawing/2014/main" id="{3B074882-F5CA-4FE3-B35C-BE2951E475FC}"/>
              </a:ext>
            </a:extLst>
          </p:cNvPr>
          <p:cNvCxnSpPr>
            <a:cxnSpLocks noChangeShapeType="1"/>
          </p:cNvCxnSpPr>
          <p:nvPr/>
        </p:nvCxnSpPr>
        <p:spPr bwMode="auto">
          <a:xfrm>
            <a:off x="1963738" y="1649413"/>
            <a:ext cx="846137" cy="647700"/>
          </a:xfrm>
          <a:prstGeom prst="straightConnector1">
            <a:avLst/>
          </a:prstGeom>
          <a:noFill/>
          <a:ln w="38100">
            <a:solidFill>
              <a:schemeClr val="accent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39948" name="Google Shape;227;p14">
            <a:extLst>
              <a:ext uri="{FF2B5EF4-FFF2-40B4-BE49-F238E27FC236}">
                <a16:creationId xmlns:a16="http://schemas.microsoft.com/office/drawing/2014/main" id="{84B29021-2718-41E2-B2A0-AF816B0707F9}"/>
              </a:ext>
            </a:extLst>
          </p:cNvPr>
          <p:cNvCxnSpPr>
            <a:cxnSpLocks noChangeShapeType="1"/>
          </p:cNvCxnSpPr>
          <p:nvPr/>
        </p:nvCxnSpPr>
        <p:spPr bwMode="auto">
          <a:xfrm rot="10800000" flipH="1">
            <a:off x="1963738" y="2776538"/>
            <a:ext cx="779462" cy="130175"/>
          </a:xfrm>
          <a:prstGeom prst="straightConnector1">
            <a:avLst/>
          </a:prstGeom>
          <a:noFill/>
          <a:ln w="38100">
            <a:solidFill>
              <a:schemeClr val="accent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39949" name="Google Shape;228;p14">
            <a:extLst>
              <a:ext uri="{FF2B5EF4-FFF2-40B4-BE49-F238E27FC236}">
                <a16:creationId xmlns:a16="http://schemas.microsoft.com/office/drawing/2014/main" id="{403239A1-4B46-4B3F-95E4-B444D01912F0}"/>
              </a:ext>
            </a:extLst>
          </p:cNvPr>
          <p:cNvCxnSpPr>
            <a:cxnSpLocks noChangeShapeType="1"/>
          </p:cNvCxnSpPr>
          <p:nvPr/>
        </p:nvCxnSpPr>
        <p:spPr bwMode="auto">
          <a:xfrm>
            <a:off x="1847850" y="2297113"/>
            <a:ext cx="962025" cy="261937"/>
          </a:xfrm>
          <a:prstGeom prst="straightConnector1">
            <a:avLst/>
          </a:prstGeom>
          <a:noFill/>
          <a:ln w="38100">
            <a:solidFill>
              <a:schemeClr val="accent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39950" name="Google Shape;229;p14">
            <a:extLst>
              <a:ext uri="{FF2B5EF4-FFF2-40B4-BE49-F238E27FC236}">
                <a16:creationId xmlns:a16="http://schemas.microsoft.com/office/drawing/2014/main" id="{89D02618-F564-498F-AC09-2EEE8D1FEAA2}"/>
              </a:ext>
            </a:extLst>
          </p:cNvPr>
          <p:cNvCxnSpPr>
            <a:cxnSpLocks noChangeShapeType="1"/>
          </p:cNvCxnSpPr>
          <p:nvPr/>
        </p:nvCxnSpPr>
        <p:spPr bwMode="auto">
          <a:xfrm rot="10800000" flipH="1">
            <a:off x="1847850" y="3109913"/>
            <a:ext cx="895350" cy="333375"/>
          </a:xfrm>
          <a:prstGeom prst="straightConnector1">
            <a:avLst/>
          </a:prstGeom>
          <a:noFill/>
          <a:ln w="38100">
            <a:solidFill>
              <a:schemeClr val="accent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39951" name="Google Shape;230;p14">
            <a:extLst>
              <a:ext uri="{FF2B5EF4-FFF2-40B4-BE49-F238E27FC236}">
                <a16:creationId xmlns:a16="http://schemas.microsoft.com/office/drawing/2014/main" id="{91AB3425-9DBC-45BF-B424-C3F5DFB1209F}"/>
              </a:ext>
            </a:extLst>
          </p:cNvPr>
          <p:cNvCxnSpPr>
            <a:cxnSpLocks noChangeShapeType="1"/>
          </p:cNvCxnSpPr>
          <p:nvPr/>
        </p:nvCxnSpPr>
        <p:spPr bwMode="auto">
          <a:xfrm flipH="1">
            <a:off x="8829675" y="1690688"/>
            <a:ext cx="1009650" cy="671512"/>
          </a:xfrm>
          <a:prstGeom prst="straightConnector1">
            <a:avLst/>
          </a:prstGeom>
          <a:noFill/>
          <a:ln w="38100">
            <a:solidFill>
              <a:schemeClr val="accent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39952" name="Google Shape;231;p14">
            <a:extLst>
              <a:ext uri="{FF2B5EF4-FFF2-40B4-BE49-F238E27FC236}">
                <a16:creationId xmlns:a16="http://schemas.microsoft.com/office/drawing/2014/main" id="{C741CBC3-9441-4FD6-9EEA-5124BA1614F8}"/>
              </a:ext>
            </a:extLst>
          </p:cNvPr>
          <p:cNvCxnSpPr>
            <a:cxnSpLocks noChangeShapeType="1"/>
          </p:cNvCxnSpPr>
          <p:nvPr/>
        </p:nvCxnSpPr>
        <p:spPr bwMode="auto">
          <a:xfrm rot="10800000" flipH="1">
            <a:off x="9002713" y="2314575"/>
            <a:ext cx="749300" cy="266700"/>
          </a:xfrm>
          <a:prstGeom prst="straightConnector1">
            <a:avLst/>
          </a:prstGeom>
          <a:noFill/>
          <a:ln w="38100">
            <a:solidFill>
              <a:schemeClr val="accent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39953" name="Google Shape;232;p14">
            <a:extLst>
              <a:ext uri="{FF2B5EF4-FFF2-40B4-BE49-F238E27FC236}">
                <a16:creationId xmlns:a16="http://schemas.microsoft.com/office/drawing/2014/main" id="{C0F9A6A2-19FD-4343-9008-76D6F52C711F}"/>
              </a:ext>
            </a:extLst>
          </p:cNvPr>
          <p:cNvCxnSpPr>
            <a:cxnSpLocks noChangeShapeType="1"/>
          </p:cNvCxnSpPr>
          <p:nvPr/>
        </p:nvCxnSpPr>
        <p:spPr bwMode="auto">
          <a:xfrm rot="10800000">
            <a:off x="8921750" y="2782888"/>
            <a:ext cx="830263" cy="177800"/>
          </a:xfrm>
          <a:prstGeom prst="straightConnector1">
            <a:avLst/>
          </a:prstGeom>
          <a:noFill/>
          <a:ln w="38100">
            <a:solidFill>
              <a:schemeClr val="accent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39954" name="Google Shape;233;p14">
            <a:extLst>
              <a:ext uri="{FF2B5EF4-FFF2-40B4-BE49-F238E27FC236}">
                <a16:creationId xmlns:a16="http://schemas.microsoft.com/office/drawing/2014/main" id="{E2A22000-113C-4A4E-B9A8-73DF1234180F}"/>
              </a:ext>
            </a:extLst>
          </p:cNvPr>
          <p:cNvCxnSpPr>
            <a:cxnSpLocks noChangeShapeType="1"/>
          </p:cNvCxnSpPr>
          <p:nvPr/>
        </p:nvCxnSpPr>
        <p:spPr bwMode="auto">
          <a:xfrm>
            <a:off x="8829675" y="2933700"/>
            <a:ext cx="989013" cy="560388"/>
          </a:xfrm>
          <a:prstGeom prst="straightConnector1">
            <a:avLst/>
          </a:prstGeom>
          <a:noFill/>
          <a:ln w="38100">
            <a:solidFill>
              <a:schemeClr val="accent1"/>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234" name="Google Shape;234;p14">
            <a:extLst>
              <a:ext uri="{FF2B5EF4-FFF2-40B4-BE49-F238E27FC236}">
                <a16:creationId xmlns:a16="http://schemas.microsoft.com/office/drawing/2014/main" id="{D58B2FFF-51B7-447D-B98E-7E3C7683A2A7}"/>
              </a:ext>
            </a:extLst>
          </p:cNvPr>
          <p:cNvSpPr txBox="1"/>
          <p:nvPr/>
        </p:nvSpPr>
        <p:spPr>
          <a:xfrm>
            <a:off x="544513" y="1254125"/>
            <a:ext cx="1754187" cy="369888"/>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sz="1800" kern="0" dirty="0">
                <a:solidFill>
                  <a:schemeClr val="dk1"/>
                </a:solidFill>
                <a:latin typeface="+mn-lt"/>
                <a:ea typeface="Avenir"/>
                <a:cs typeface="Avenir"/>
                <a:sym typeface="Avenir"/>
              </a:rPr>
              <a:t>Reference</a:t>
            </a:r>
            <a:endParaRPr kern="0" dirty="0">
              <a:latin typeface="+mn-lt"/>
              <a:ea typeface="Arial"/>
              <a:cs typeface="Arial"/>
              <a:sym typeface="Arial"/>
            </a:endParaRPr>
          </a:p>
        </p:txBody>
      </p:sp>
      <p:sp>
        <p:nvSpPr>
          <p:cNvPr id="235" name="Google Shape;235;p14">
            <a:extLst>
              <a:ext uri="{FF2B5EF4-FFF2-40B4-BE49-F238E27FC236}">
                <a16:creationId xmlns:a16="http://schemas.microsoft.com/office/drawing/2014/main" id="{4EDFD6EB-B2EE-4742-AFAF-6F64946CA6B2}"/>
              </a:ext>
            </a:extLst>
          </p:cNvPr>
          <p:cNvSpPr txBox="1"/>
          <p:nvPr/>
        </p:nvSpPr>
        <p:spPr>
          <a:xfrm>
            <a:off x="9752013" y="1227138"/>
            <a:ext cx="1468437" cy="523875"/>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kern="0" dirty="0">
                <a:solidFill>
                  <a:schemeClr val="dk1"/>
                </a:solidFill>
                <a:latin typeface="+mn-lt"/>
                <a:ea typeface="Avenir"/>
                <a:cs typeface="Avenir"/>
                <a:sym typeface="Avenir"/>
              </a:rPr>
              <a:t>Student Supervision</a:t>
            </a:r>
            <a:endParaRPr kern="0" dirty="0">
              <a:latin typeface="+mn-lt"/>
              <a:ea typeface="Arial"/>
              <a:cs typeface="Arial"/>
              <a:sym typeface="Arial"/>
            </a:endParaRPr>
          </a:p>
        </p:txBody>
      </p:sp>
      <p:sp>
        <p:nvSpPr>
          <p:cNvPr id="39957" name="Google Shape;236;p14">
            <a:extLst>
              <a:ext uri="{FF2B5EF4-FFF2-40B4-BE49-F238E27FC236}">
                <a16:creationId xmlns:a16="http://schemas.microsoft.com/office/drawing/2014/main" id="{BD50FB9B-F6B0-4E5E-9944-3E96D05BBAB2}"/>
              </a:ext>
            </a:extLst>
          </p:cNvPr>
          <p:cNvSpPr>
            <a:spLocks noChangeArrowheads="1"/>
          </p:cNvSpPr>
          <p:nvPr/>
        </p:nvSpPr>
        <p:spPr bwMode="auto">
          <a:xfrm>
            <a:off x="404813" y="1947863"/>
            <a:ext cx="1373187" cy="538162"/>
          </a:xfrm>
          <a:prstGeom prst="ellipse">
            <a:avLst/>
          </a:prstGeom>
          <a:noFill/>
          <a:ln w="12700">
            <a:solidFill>
              <a:srgbClr val="2B123B"/>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37" name="Google Shape;237;p14">
            <a:extLst>
              <a:ext uri="{FF2B5EF4-FFF2-40B4-BE49-F238E27FC236}">
                <a16:creationId xmlns:a16="http://schemas.microsoft.com/office/drawing/2014/main" id="{04E56A6F-0616-4BF5-AB40-5AF6B9754CAA}"/>
              </a:ext>
            </a:extLst>
          </p:cNvPr>
          <p:cNvSpPr txBox="1"/>
          <p:nvPr/>
        </p:nvSpPr>
        <p:spPr>
          <a:xfrm>
            <a:off x="231775" y="2035175"/>
            <a:ext cx="1754188" cy="369888"/>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sz="1800" kern="0" dirty="0">
                <a:solidFill>
                  <a:schemeClr val="dk1"/>
                </a:solidFill>
                <a:latin typeface="+mj-lt"/>
                <a:ea typeface="Avenir"/>
                <a:cs typeface="Avenir"/>
                <a:sym typeface="Avenir"/>
              </a:rPr>
              <a:t>Instruction</a:t>
            </a:r>
            <a:endParaRPr kern="0" dirty="0">
              <a:latin typeface="+mj-lt"/>
              <a:ea typeface="Arial"/>
              <a:cs typeface="Arial"/>
              <a:sym typeface="Arial"/>
            </a:endParaRPr>
          </a:p>
        </p:txBody>
      </p:sp>
      <p:sp>
        <p:nvSpPr>
          <p:cNvPr id="39959" name="Google Shape;238;p14">
            <a:extLst>
              <a:ext uri="{FF2B5EF4-FFF2-40B4-BE49-F238E27FC236}">
                <a16:creationId xmlns:a16="http://schemas.microsoft.com/office/drawing/2014/main" id="{DB87D982-7935-4289-B57C-EBE20E3BC950}"/>
              </a:ext>
            </a:extLst>
          </p:cNvPr>
          <p:cNvSpPr>
            <a:spLocks noChangeArrowheads="1"/>
          </p:cNvSpPr>
          <p:nvPr/>
        </p:nvSpPr>
        <p:spPr bwMode="auto">
          <a:xfrm>
            <a:off x="447675" y="2709863"/>
            <a:ext cx="1373188" cy="538162"/>
          </a:xfrm>
          <a:prstGeom prst="ellipse">
            <a:avLst/>
          </a:prstGeom>
          <a:noFill/>
          <a:ln w="12700">
            <a:solidFill>
              <a:srgbClr val="2B123B"/>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39" name="Google Shape;239;p14">
            <a:extLst>
              <a:ext uri="{FF2B5EF4-FFF2-40B4-BE49-F238E27FC236}">
                <a16:creationId xmlns:a16="http://schemas.microsoft.com/office/drawing/2014/main" id="{853B5566-B312-4505-BCB9-29B8AF2A6418}"/>
              </a:ext>
            </a:extLst>
          </p:cNvPr>
          <p:cNvSpPr txBox="1"/>
          <p:nvPr/>
        </p:nvSpPr>
        <p:spPr>
          <a:xfrm>
            <a:off x="468313" y="2684463"/>
            <a:ext cx="1373187" cy="522287"/>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kern="0" dirty="0">
                <a:solidFill>
                  <a:schemeClr val="dk1"/>
                </a:solidFill>
                <a:latin typeface="+mn-lt"/>
                <a:ea typeface="Avenir"/>
                <a:cs typeface="Avenir"/>
                <a:sym typeface="Avenir"/>
              </a:rPr>
              <a:t>First-Year Experience</a:t>
            </a:r>
            <a:endParaRPr kern="0" dirty="0">
              <a:latin typeface="+mn-lt"/>
              <a:ea typeface="Arial"/>
              <a:cs typeface="Arial"/>
              <a:sym typeface="Arial"/>
            </a:endParaRPr>
          </a:p>
        </p:txBody>
      </p:sp>
      <p:sp>
        <p:nvSpPr>
          <p:cNvPr id="39961" name="Google Shape;240;p14">
            <a:extLst>
              <a:ext uri="{FF2B5EF4-FFF2-40B4-BE49-F238E27FC236}">
                <a16:creationId xmlns:a16="http://schemas.microsoft.com/office/drawing/2014/main" id="{ED1E3C24-866F-4074-92B4-7498A04B2CEB}"/>
              </a:ext>
            </a:extLst>
          </p:cNvPr>
          <p:cNvSpPr>
            <a:spLocks noChangeArrowheads="1"/>
          </p:cNvSpPr>
          <p:nvPr/>
        </p:nvSpPr>
        <p:spPr bwMode="auto">
          <a:xfrm>
            <a:off x="433388" y="3403600"/>
            <a:ext cx="1373187" cy="538163"/>
          </a:xfrm>
          <a:prstGeom prst="ellipse">
            <a:avLst/>
          </a:prstGeom>
          <a:noFill/>
          <a:ln w="12700">
            <a:solidFill>
              <a:srgbClr val="2B123B"/>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41" name="Google Shape;241;p14">
            <a:extLst>
              <a:ext uri="{FF2B5EF4-FFF2-40B4-BE49-F238E27FC236}">
                <a16:creationId xmlns:a16="http://schemas.microsoft.com/office/drawing/2014/main" id="{FC72DE49-0DBB-403A-9B47-15ACC4A31860}"/>
              </a:ext>
            </a:extLst>
          </p:cNvPr>
          <p:cNvSpPr/>
          <p:nvPr/>
        </p:nvSpPr>
        <p:spPr>
          <a:xfrm>
            <a:off x="593725" y="3476625"/>
            <a:ext cx="1079500" cy="368300"/>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sz="1800" kern="0" dirty="0">
                <a:solidFill>
                  <a:schemeClr val="dk1"/>
                </a:solidFill>
                <a:latin typeface="+mn-lt"/>
                <a:ea typeface="Avenir"/>
                <a:cs typeface="Avenir"/>
                <a:sym typeface="Avenir"/>
              </a:rPr>
              <a:t>Archives</a:t>
            </a:r>
            <a:endParaRPr kern="0" dirty="0">
              <a:latin typeface="+mn-lt"/>
              <a:ea typeface="Arial"/>
              <a:cs typeface="Arial"/>
              <a:sym typeface="Arial"/>
            </a:endParaRPr>
          </a:p>
        </p:txBody>
      </p:sp>
      <p:cxnSp>
        <p:nvCxnSpPr>
          <p:cNvPr id="39963" name="Google Shape;242;p14">
            <a:extLst>
              <a:ext uri="{FF2B5EF4-FFF2-40B4-BE49-F238E27FC236}">
                <a16:creationId xmlns:a16="http://schemas.microsoft.com/office/drawing/2014/main" id="{AB93ADE6-7699-4593-B88B-A811E28483B0}"/>
              </a:ext>
            </a:extLst>
          </p:cNvPr>
          <p:cNvCxnSpPr>
            <a:cxnSpLocks noChangeShapeType="1"/>
          </p:cNvCxnSpPr>
          <p:nvPr/>
        </p:nvCxnSpPr>
        <p:spPr bwMode="auto">
          <a:xfrm flipH="1">
            <a:off x="596900" y="3962400"/>
            <a:ext cx="179388" cy="504825"/>
          </a:xfrm>
          <a:prstGeom prst="straightConnector1">
            <a:avLst/>
          </a:prstGeom>
          <a:noFill/>
          <a:ln w="38100">
            <a:solidFill>
              <a:schemeClr val="accent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39964" name="Google Shape;243;p14">
            <a:extLst>
              <a:ext uri="{FF2B5EF4-FFF2-40B4-BE49-F238E27FC236}">
                <a16:creationId xmlns:a16="http://schemas.microsoft.com/office/drawing/2014/main" id="{08A6E2C9-0DB3-45A3-8D1D-05EB7B913E89}"/>
              </a:ext>
            </a:extLst>
          </p:cNvPr>
          <p:cNvCxnSpPr>
            <a:cxnSpLocks noChangeShapeType="1"/>
          </p:cNvCxnSpPr>
          <p:nvPr/>
        </p:nvCxnSpPr>
        <p:spPr bwMode="auto">
          <a:xfrm>
            <a:off x="1363663" y="3968750"/>
            <a:ext cx="414337" cy="477838"/>
          </a:xfrm>
          <a:prstGeom prst="straightConnector1">
            <a:avLst/>
          </a:prstGeom>
          <a:noFill/>
          <a:ln w="38100">
            <a:solidFill>
              <a:schemeClr val="accent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39965" name="Google Shape;244;p14">
            <a:extLst>
              <a:ext uri="{FF2B5EF4-FFF2-40B4-BE49-F238E27FC236}">
                <a16:creationId xmlns:a16="http://schemas.microsoft.com/office/drawing/2014/main" id="{9E78F964-1DEC-44A3-AEDA-85633095580D}"/>
              </a:ext>
            </a:extLst>
          </p:cNvPr>
          <p:cNvCxnSpPr>
            <a:cxnSpLocks noChangeShapeType="1"/>
          </p:cNvCxnSpPr>
          <p:nvPr/>
        </p:nvCxnSpPr>
        <p:spPr bwMode="auto">
          <a:xfrm>
            <a:off x="1778000" y="3829050"/>
            <a:ext cx="477838" cy="373063"/>
          </a:xfrm>
          <a:prstGeom prst="straightConnector1">
            <a:avLst/>
          </a:prstGeom>
          <a:noFill/>
          <a:ln w="38100">
            <a:solidFill>
              <a:schemeClr val="accent1"/>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245" name="Google Shape;245;p14">
            <a:extLst>
              <a:ext uri="{FF2B5EF4-FFF2-40B4-BE49-F238E27FC236}">
                <a16:creationId xmlns:a16="http://schemas.microsoft.com/office/drawing/2014/main" id="{F13C7D8D-9D8D-47E2-A568-C3483476443D}"/>
              </a:ext>
            </a:extLst>
          </p:cNvPr>
          <p:cNvSpPr txBox="1"/>
          <p:nvPr/>
        </p:nvSpPr>
        <p:spPr>
          <a:xfrm>
            <a:off x="9794875" y="2714625"/>
            <a:ext cx="1468438" cy="339725"/>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kern="0" dirty="0">
                <a:solidFill>
                  <a:schemeClr val="dk1"/>
                </a:solidFill>
                <a:latin typeface="+mn-lt"/>
                <a:ea typeface="Avenir"/>
                <a:cs typeface="Avenir"/>
                <a:sym typeface="Avenir"/>
              </a:rPr>
              <a:t>MLIS </a:t>
            </a:r>
            <a:r>
              <a:rPr lang="en-US" sz="1600" kern="0" dirty="0">
                <a:solidFill>
                  <a:schemeClr val="dk1"/>
                </a:solidFill>
                <a:latin typeface="+mn-lt"/>
                <a:ea typeface="Avenir"/>
                <a:cs typeface="Avenir"/>
                <a:sym typeface="Avenir"/>
              </a:rPr>
              <a:t>Student</a:t>
            </a:r>
            <a:endParaRPr kern="0" dirty="0">
              <a:latin typeface="+mn-lt"/>
              <a:ea typeface="Arial"/>
              <a:cs typeface="Arial"/>
              <a:sym typeface="Arial"/>
            </a:endParaRPr>
          </a:p>
        </p:txBody>
      </p:sp>
      <p:sp>
        <p:nvSpPr>
          <p:cNvPr id="246" name="Google Shape;246;p14">
            <a:extLst>
              <a:ext uri="{FF2B5EF4-FFF2-40B4-BE49-F238E27FC236}">
                <a16:creationId xmlns:a16="http://schemas.microsoft.com/office/drawing/2014/main" id="{5D282E48-5BEF-48AF-8FFA-3E999148B06F}"/>
              </a:ext>
            </a:extLst>
          </p:cNvPr>
          <p:cNvSpPr txBox="1"/>
          <p:nvPr/>
        </p:nvSpPr>
        <p:spPr>
          <a:xfrm>
            <a:off x="6477000" y="3300413"/>
            <a:ext cx="1468438" cy="523875"/>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kern="0" dirty="0">
                <a:solidFill>
                  <a:schemeClr val="dk1"/>
                </a:solidFill>
                <a:latin typeface="+mn-lt"/>
                <a:ea typeface="Avenir"/>
                <a:cs typeface="Avenir"/>
                <a:sym typeface="Avenir"/>
              </a:rPr>
              <a:t>External </a:t>
            </a:r>
            <a:endParaRPr kern="0" dirty="0">
              <a:latin typeface="+mn-lt"/>
              <a:ea typeface="Arial"/>
              <a:cs typeface="Arial"/>
              <a:sym typeface="Arial"/>
            </a:endParaRPr>
          </a:p>
          <a:p>
            <a:pPr algn="ctr" eaLnBrk="1" fontAlgn="auto" hangingPunct="1">
              <a:spcBef>
                <a:spcPts val="0"/>
              </a:spcBef>
              <a:spcAft>
                <a:spcPts val="0"/>
              </a:spcAft>
              <a:buClr>
                <a:srgbClr val="000000"/>
              </a:buClr>
              <a:buFont typeface="Arial"/>
              <a:buNone/>
              <a:defRPr/>
            </a:pPr>
            <a:r>
              <a:rPr lang="en-US" kern="0" dirty="0">
                <a:solidFill>
                  <a:schemeClr val="dk1"/>
                </a:solidFill>
                <a:latin typeface="+mn-lt"/>
                <a:ea typeface="Avenir"/>
                <a:cs typeface="Avenir"/>
                <a:sym typeface="Avenir"/>
              </a:rPr>
              <a:t>Boards</a:t>
            </a:r>
            <a:endParaRPr kern="0" dirty="0">
              <a:latin typeface="+mn-lt"/>
              <a:ea typeface="Arial"/>
              <a:cs typeface="Arial"/>
              <a:sym typeface="Arial"/>
            </a:endParaRPr>
          </a:p>
        </p:txBody>
      </p:sp>
      <p:sp>
        <p:nvSpPr>
          <p:cNvPr id="39968" name="Google Shape;247;p14">
            <a:extLst>
              <a:ext uri="{FF2B5EF4-FFF2-40B4-BE49-F238E27FC236}">
                <a16:creationId xmlns:a16="http://schemas.microsoft.com/office/drawing/2014/main" id="{AC40C0B1-6CBE-467F-B964-9A4D07DDB507}"/>
              </a:ext>
            </a:extLst>
          </p:cNvPr>
          <p:cNvSpPr>
            <a:spLocks noChangeArrowheads="1"/>
          </p:cNvSpPr>
          <p:nvPr/>
        </p:nvSpPr>
        <p:spPr bwMode="auto">
          <a:xfrm>
            <a:off x="5051425" y="3397250"/>
            <a:ext cx="1268413" cy="481013"/>
          </a:xfrm>
          <a:prstGeom prst="ellipse">
            <a:avLst/>
          </a:prstGeom>
          <a:noFill/>
          <a:ln w="12700">
            <a:solidFill>
              <a:srgbClr val="2B123B"/>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9969" name="Google Shape;248;p14">
            <a:extLst>
              <a:ext uri="{FF2B5EF4-FFF2-40B4-BE49-F238E27FC236}">
                <a16:creationId xmlns:a16="http://schemas.microsoft.com/office/drawing/2014/main" id="{B030AB49-4E1A-4C3C-A07C-F3811CB6D6FD}"/>
              </a:ext>
            </a:extLst>
          </p:cNvPr>
          <p:cNvSpPr>
            <a:spLocks noChangeArrowheads="1"/>
          </p:cNvSpPr>
          <p:nvPr/>
        </p:nvSpPr>
        <p:spPr bwMode="auto">
          <a:xfrm>
            <a:off x="9861550" y="1909763"/>
            <a:ext cx="1268413" cy="539750"/>
          </a:xfrm>
          <a:prstGeom prst="ellipse">
            <a:avLst/>
          </a:prstGeom>
          <a:noFill/>
          <a:ln w="12700">
            <a:solidFill>
              <a:srgbClr val="2B123B"/>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9970" name="Google Shape;249;p14">
            <a:extLst>
              <a:ext uri="{FF2B5EF4-FFF2-40B4-BE49-F238E27FC236}">
                <a16:creationId xmlns:a16="http://schemas.microsoft.com/office/drawing/2014/main" id="{751ED325-6879-47AD-AFED-A2FFDD79AD93}"/>
              </a:ext>
            </a:extLst>
          </p:cNvPr>
          <p:cNvSpPr>
            <a:spLocks noChangeArrowheads="1"/>
          </p:cNvSpPr>
          <p:nvPr/>
        </p:nvSpPr>
        <p:spPr bwMode="auto">
          <a:xfrm>
            <a:off x="5886450" y="4479925"/>
            <a:ext cx="1266825" cy="479425"/>
          </a:xfrm>
          <a:prstGeom prst="ellipse">
            <a:avLst/>
          </a:prstGeom>
          <a:noFill/>
          <a:ln w="12700">
            <a:solidFill>
              <a:srgbClr val="2B123B"/>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9971" name="Google Shape;250;p14">
            <a:extLst>
              <a:ext uri="{FF2B5EF4-FFF2-40B4-BE49-F238E27FC236}">
                <a16:creationId xmlns:a16="http://schemas.microsoft.com/office/drawing/2014/main" id="{4A52E0FC-C470-45BD-938F-D8A3CCD1F234}"/>
              </a:ext>
            </a:extLst>
          </p:cNvPr>
          <p:cNvSpPr>
            <a:spLocks noChangeArrowheads="1"/>
          </p:cNvSpPr>
          <p:nvPr/>
        </p:nvSpPr>
        <p:spPr bwMode="auto">
          <a:xfrm>
            <a:off x="3638550" y="3338513"/>
            <a:ext cx="1306513" cy="538162"/>
          </a:xfrm>
          <a:prstGeom prst="ellipse">
            <a:avLst/>
          </a:prstGeom>
          <a:noFill/>
          <a:ln w="12700">
            <a:solidFill>
              <a:srgbClr val="2B123B"/>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9972" name="Google Shape;251;p14">
            <a:extLst>
              <a:ext uri="{FF2B5EF4-FFF2-40B4-BE49-F238E27FC236}">
                <a16:creationId xmlns:a16="http://schemas.microsoft.com/office/drawing/2014/main" id="{4CC03568-B880-4785-8D5B-ABE59C30483E}"/>
              </a:ext>
            </a:extLst>
          </p:cNvPr>
          <p:cNvSpPr>
            <a:spLocks noChangeArrowheads="1"/>
          </p:cNvSpPr>
          <p:nvPr/>
        </p:nvSpPr>
        <p:spPr bwMode="auto">
          <a:xfrm>
            <a:off x="6551613" y="3313113"/>
            <a:ext cx="1319212" cy="538162"/>
          </a:xfrm>
          <a:prstGeom prst="ellipse">
            <a:avLst/>
          </a:prstGeom>
          <a:noFill/>
          <a:ln w="12700">
            <a:solidFill>
              <a:srgbClr val="2B123B"/>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9973" name="Google Shape;252;p14">
            <a:extLst>
              <a:ext uri="{FF2B5EF4-FFF2-40B4-BE49-F238E27FC236}">
                <a16:creationId xmlns:a16="http://schemas.microsoft.com/office/drawing/2014/main" id="{DB223548-1E6E-4D5D-A199-7F839B3A52CD}"/>
              </a:ext>
            </a:extLst>
          </p:cNvPr>
          <p:cNvSpPr>
            <a:spLocks noChangeArrowheads="1"/>
          </p:cNvSpPr>
          <p:nvPr/>
        </p:nvSpPr>
        <p:spPr bwMode="auto">
          <a:xfrm>
            <a:off x="5934075" y="1166813"/>
            <a:ext cx="1395413" cy="523875"/>
          </a:xfrm>
          <a:prstGeom prst="ellipse">
            <a:avLst/>
          </a:prstGeom>
          <a:noFill/>
          <a:ln w="12700">
            <a:solidFill>
              <a:srgbClr val="2B123B"/>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9974" name="Google Shape;253;p14">
            <a:extLst>
              <a:ext uri="{FF2B5EF4-FFF2-40B4-BE49-F238E27FC236}">
                <a16:creationId xmlns:a16="http://schemas.microsoft.com/office/drawing/2014/main" id="{58E7BE59-5903-4DC4-A0C2-A2CF03030F68}"/>
              </a:ext>
            </a:extLst>
          </p:cNvPr>
          <p:cNvSpPr>
            <a:spLocks noChangeArrowheads="1"/>
          </p:cNvSpPr>
          <p:nvPr/>
        </p:nvSpPr>
        <p:spPr bwMode="auto">
          <a:xfrm>
            <a:off x="4121150" y="1150938"/>
            <a:ext cx="1355725" cy="568325"/>
          </a:xfrm>
          <a:prstGeom prst="ellipse">
            <a:avLst/>
          </a:prstGeom>
          <a:noFill/>
          <a:ln w="12700">
            <a:solidFill>
              <a:srgbClr val="2B123B"/>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54" name="Google Shape;254;p14">
            <a:extLst>
              <a:ext uri="{FF2B5EF4-FFF2-40B4-BE49-F238E27FC236}">
                <a16:creationId xmlns:a16="http://schemas.microsoft.com/office/drawing/2014/main" id="{56798CA0-C92C-495C-91B2-F9DE8E4FB5AD}"/>
              </a:ext>
            </a:extLst>
          </p:cNvPr>
          <p:cNvSpPr txBox="1"/>
          <p:nvPr/>
        </p:nvSpPr>
        <p:spPr>
          <a:xfrm>
            <a:off x="3573463" y="3319463"/>
            <a:ext cx="1468437" cy="523875"/>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kern="0" dirty="0">
                <a:solidFill>
                  <a:schemeClr val="dk1"/>
                </a:solidFill>
                <a:latin typeface="+mn-lt"/>
                <a:ea typeface="Avenir"/>
                <a:cs typeface="Avenir"/>
                <a:sym typeface="Avenir"/>
              </a:rPr>
              <a:t>Student Supervision</a:t>
            </a:r>
            <a:endParaRPr kern="0" dirty="0">
              <a:latin typeface="+mn-lt"/>
              <a:ea typeface="Arial"/>
              <a:cs typeface="Arial"/>
              <a:sym typeface="Arial"/>
            </a:endParaRPr>
          </a:p>
        </p:txBody>
      </p:sp>
      <p:sp>
        <p:nvSpPr>
          <p:cNvPr id="255" name="Google Shape;255;p14">
            <a:extLst>
              <a:ext uri="{FF2B5EF4-FFF2-40B4-BE49-F238E27FC236}">
                <a16:creationId xmlns:a16="http://schemas.microsoft.com/office/drawing/2014/main" id="{05AAC462-D821-47E8-AFC3-63520395227A}"/>
              </a:ext>
            </a:extLst>
          </p:cNvPr>
          <p:cNvSpPr txBox="1"/>
          <p:nvPr/>
        </p:nvSpPr>
        <p:spPr>
          <a:xfrm>
            <a:off x="5837238" y="1263650"/>
            <a:ext cx="1589087" cy="307975"/>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kern="0" dirty="0">
                <a:solidFill>
                  <a:schemeClr val="dk1"/>
                </a:solidFill>
                <a:latin typeface="+mn-lt"/>
                <a:ea typeface="Avenir"/>
                <a:cs typeface="Avenir"/>
                <a:sym typeface="Avenir"/>
              </a:rPr>
              <a:t>Head of Archives</a:t>
            </a:r>
            <a:endParaRPr kern="0" dirty="0">
              <a:latin typeface="+mn-lt"/>
              <a:ea typeface="Arial"/>
              <a:cs typeface="Arial"/>
              <a:sym typeface="Arial"/>
            </a:endParaRPr>
          </a:p>
        </p:txBody>
      </p:sp>
      <p:sp>
        <p:nvSpPr>
          <p:cNvPr id="256" name="Google Shape;256;p14">
            <a:extLst>
              <a:ext uri="{FF2B5EF4-FFF2-40B4-BE49-F238E27FC236}">
                <a16:creationId xmlns:a16="http://schemas.microsoft.com/office/drawing/2014/main" id="{2DD7F909-18DF-4379-9ADA-D459E7504B1D}"/>
              </a:ext>
            </a:extLst>
          </p:cNvPr>
          <p:cNvSpPr txBox="1"/>
          <p:nvPr/>
        </p:nvSpPr>
        <p:spPr>
          <a:xfrm>
            <a:off x="4068763" y="1270000"/>
            <a:ext cx="1468437" cy="307975"/>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kern="0" dirty="0">
                <a:solidFill>
                  <a:schemeClr val="dk1"/>
                </a:solidFill>
                <a:latin typeface="+mn-lt"/>
                <a:ea typeface="Avenir"/>
                <a:cs typeface="Avenir"/>
                <a:sym typeface="Avenir"/>
              </a:rPr>
              <a:t>Records Officer</a:t>
            </a:r>
            <a:endParaRPr kern="0" dirty="0">
              <a:latin typeface="+mn-lt"/>
              <a:ea typeface="Arial"/>
              <a:cs typeface="Arial"/>
              <a:sym typeface="Arial"/>
            </a:endParaRPr>
          </a:p>
        </p:txBody>
      </p:sp>
      <p:sp>
        <p:nvSpPr>
          <p:cNvPr id="257" name="Google Shape;257;p14">
            <a:extLst>
              <a:ext uri="{FF2B5EF4-FFF2-40B4-BE49-F238E27FC236}">
                <a16:creationId xmlns:a16="http://schemas.microsoft.com/office/drawing/2014/main" id="{F5F18B87-6738-4ED9-845D-3C4D204F08F0}"/>
              </a:ext>
            </a:extLst>
          </p:cNvPr>
          <p:cNvSpPr txBox="1"/>
          <p:nvPr/>
        </p:nvSpPr>
        <p:spPr>
          <a:xfrm>
            <a:off x="9740900" y="1884363"/>
            <a:ext cx="1577975" cy="522287"/>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kern="0" dirty="0">
                <a:solidFill>
                  <a:schemeClr val="dk1"/>
                </a:solidFill>
                <a:latin typeface="+mn-lt"/>
                <a:ea typeface="Avenir"/>
                <a:cs typeface="Avenir"/>
                <a:sym typeface="Avenir"/>
              </a:rPr>
              <a:t>Resource Sharing/ILL</a:t>
            </a:r>
            <a:endParaRPr kern="0" dirty="0">
              <a:latin typeface="+mn-lt"/>
              <a:ea typeface="Arial"/>
              <a:cs typeface="Arial"/>
              <a:sym typeface="Arial"/>
            </a:endParaRPr>
          </a:p>
        </p:txBody>
      </p:sp>
      <p:sp>
        <p:nvSpPr>
          <p:cNvPr id="258" name="Google Shape;258;p14">
            <a:extLst>
              <a:ext uri="{FF2B5EF4-FFF2-40B4-BE49-F238E27FC236}">
                <a16:creationId xmlns:a16="http://schemas.microsoft.com/office/drawing/2014/main" id="{D0100C7E-6AE4-47D8-B21E-631CF9AD694E}"/>
              </a:ext>
            </a:extLst>
          </p:cNvPr>
          <p:cNvSpPr txBox="1"/>
          <p:nvPr/>
        </p:nvSpPr>
        <p:spPr>
          <a:xfrm>
            <a:off x="5815013" y="4524375"/>
            <a:ext cx="1468437" cy="369888"/>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sz="1800" kern="0" dirty="0">
                <a:solidFill>
                  <a:schemeClr val="dk1"/>
                </a:solidFill>
                <a:latin typeface="+mn-lt"/>
                <a:ea typeface="Avenir"/>
                <a:cs typeface="Avenir"/>
                <a:sym typeface="Avenir"/>
              </a:rPr>
              <a:t>Instruction</a:t>
            </a:r>
            <a:r>
              <a:rPr lang="en-US" sz="1800" kern="0" dirty="0">
                <a:solidFill>
                  <a:schemeClr val="dk1"/>
                </a:solidFill>
                <a:latin typeface="Avenir"/>
                <a:ea typeface="Avenir"/>
                <a:cs typeface="Avenir"/>
                <a:sym typeface="Avenir"/>
              </a:rPr>
              <a:t> </a:t>
            </a:r>
            <a:endParaRPr kern="0" dirty="0">
              <a:latin typeface="Arial"/>
              <a:ea typeface="Arial"/>
              <a:cs typeface="Arial"/>
              <a:sym typeface="Arial"/>
            </a:endParaRPr>
          </a:p>
        </p:txBody>
      </p:sp>
      <p:sp>
        <p:nvSpPr>
          <p:cNvPr id="259" name="Google Shape;259;p14">
            <a:extLst>
              <a:ext uri="{FF2B5EF4-FFF2-40B4-BE49-F238E27FC236}">
                <a16:creationId xmlns:a16="http://schemas.microsoft.com/office/drawing/2014/main" id="{6FDAFE07-A999-4696-A5F5-785B7693A5A0}"/>
              </a:ext>
            </a:extLst>
          </p:cNvPr>
          <p:cNvSpPr txBox="1"/>
          <p:nvPr/>
        </p:nvSpPr>
        <p:spPr>
          <a:xfrm>
            <a:off x="9834563" y="3406775"/>
            <a:ext cx="1468437" cy="368300"/>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sz="1800" kern="0" dirty="0">
                <a:solidFill>
                  <a:schemeClr val="dk1"/>
                </a:solidFill>
                <a:latin typeface="+mn-lt"/>
                <a:ea typeface="Avenir"/>
                <a:cs typeface="Avenir"/>
                <a:sym typeface="Avenir"/>
              </a:rPr>
              <a:t>Archives</a:t>
            </a:r>
            <a:endParaRPr kern="0" dirty="0">
              <a:latin typeface="+mn-lt"/>
              <a:ea typeface="Arial"/>
              <a:cs typeface="Arial"/>
              <a:sym typeface="Arial"/>
            </a:endParaRPr>
          </a:p>
        </p:txBody>
      </p:sp>
      <p:sp>
        <p:nvSpPr>
          <p:cNvPr id="260" name="Google Shape;260;p14">
            <a:extLst>
              <a:ext uri="{FF2B5EF4-FFF2-40B4-BE49-F238E27FC236}">
                <a16:creationId xmlns:a16="http://schemas.microsoft.com/office/drawing/2014/main" id="{997387DF-1150-46ED-B97F-B6A13B30EF09}"/>
              </a:ext>
            </a:extLst>
          </p:cNvPr>
          <p:cNvSpPr txBox="1"/>
          <p:nvPr/>
        </p:nvSpPr>
        <p:spPr>
          <a:xfrm>
            <a:off x="4960938" y="3462338"/>
            <a:ext cx="1468437" cy="307975"/>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kern="0" dirty="0">
                <a:solidFill>
                  <a:schemeClr val="dk1"/>
                </a:solidFill>
                <a:latin typeface="+mn-lt"/>
                <a:ea typeface="Avenir"/>
                <a:cs typeface="Avenir"/>
                <a:sym typeface="Avenir"/>
              </a:rPr>
              <a:t>History Liaison </a:t>
            </a:r>
            <a:endParaRPr kern="0" dirty="0">
              <a:latin typeface="+mn-lt"/>
              <a:ea typeface="Arial"/>
              <a:cs typeface="Arial"/>
              <a:sym typeface="Arial"/>
            </a:endParaRPr>
          </a:p>
        </p:txBody>
      </p:sp>
      <p:cxnSp>
        <p:nvCxnSpPr>
          <p:cNvPr id="39982" name="Google Shape;261;p14">
            <a:extLst>
              <a:ext uri="{FF2B5EF4-FFF2-40B4-BE49-F238E27FC236}">
                <a16:creationId xmlns:a16="http://schemas.microsoft.com/office/drawing/2014/main" id="{634ADD98-5318-4F31-95F7-FE32B7FC5A1C}"/>
              </a:ext>
            </a:extLst>
          </p:cNvPr>
          <p:cNvCxnSpPr>
            <a:cxnSpLocks noChangeShapeType="1"/>
          </p:cNvCxnSpPr>
          <p:nvPr/>
        </p:nvCxnSpPr>
        <p:spPr bwMode="auto">
          <a:xfrm flipH="1">
            <a:off x="5997575" y="1825625"/>
            <a:ext cx="322263" cy="552450"/>
          </a:xfrm>
          <a:prstGeom prst="straightConnector1">
            <a:avLst/>
          </a:prstGeom>
          <a:noFill/>
          <a:ln w="38100">
            <a:solidFill>
              <a:schemeClr val="accent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39983" name="Google Shape;262;p14">
            <a:extLst>
              <a:ext uri="{FF2B5EF4-FFF2-40B4-BE49-F238E27FC236}">
                <a16:creationId xmlns:a16="http://schemas.microsoft.com/office/drawing/2014/main" id="{F72D46F0-632D-48A0-ABDC-5DDC8BE3FFE9}"/>
              </a:ext>
            </a:extLst>
          </p:cNvPr>
          <p:cNvCxnSpPr>
            <a:cxnSpLocks noChangeShapeType="1"/>
          </p:cNvCxnSpPr>
          <p:nvPr/>
        </p:nvCxnSpPr>
        <p:spPr bwMode="auto">
          <a:xfrm flipH="1">
            <a:off x="4603750" y="2898775"/>
            <a:ext cx="527050" cy="358775"/>
          </a:xfrm>
          <a:prstGeom prst="straightConnector1">
            <a:avLst/>
          </a:prstGeom>
          <a:noFill/>
          <a:ln w="38100">
            <a:solidFill>
              <a:schemeClr val="accent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39984" name="Google Shape;263;p14">
            <a:extLst>
              <a:ext uri="{FF2B5EF4-FFF2-40B4-BE49-F238E27FC236}">
                <a16:creationId xmlns:a16="http://schemas.microsoft.com/office/drawing/2014/main" id="{F59F86D2-BBF4-44CC-AAAC-907375DFA13D}"/>
              </a:ext>
            </a:extLst>
          </p:cNvPr>
          <p:cNvCxnSpPr>
            <a:cxnSpLocks noChangeShapeType="1"/>
          </p:cNvCxnSpPr>
          <p:nvPr/>
        </p:nvCxnSpPr>
        <p:spPr bwMode="auto">
          <a:xfrm flipH="1">
            <a:off x="5686425" y="2981325"/>
            <a:ext cx="4763" cy="382588"/>
          </a:xfrm>
          <a:prstGeom prst="straightConnector1">
            <a:avLst/>
          </a:prstGeom>
          <a:noFill/>
          <a:ln w="38100">
            <a:solidFill>
              <a:schemeClr val="accent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39985" name="Google Shape;264;p14">
            <a:extLst>
              <a:ext uri="{FF2B5EF4-FFF2-40B4-BE49-F238E27FC236}">
                <a16:creationId xmlns:a16="http://schemas.microsoft.com/office/drawing/2014/main" id="{911942E0-998D-476B-8F2B-9964DA56EEFA}"/>
              </a:ext>
            </a:extLst>
          </p:cNvPr>
          <p:cNvCxnSpPr>
            <a:cxnSpLocks noChangeShapeType="1"/>
          </p:cNvCxnSpPr>
          <p:nvPr/>
        </p:nvCxnSpPr>
        <p:spPr bwMode="auto">
          <a:xfrm>
            <a:off x="6189663" y="2979738"/>
            <a:ext cx="481012" cy="301625"/>
          </a:xfrm>
          <a:prstGeom prst="straightConnector1">
            <a:avLst/>
          </a:prstGeom>
          <a:noFill/>
          <a:ln w="38100">
            <a:solidFill>
              <a:schemeClr val="accent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39986" name="Google Shape;265;p14">
            <a:extLst>
              <a:ext uri="{FF2B5EF4-FFF2-40B4-BE49-F238E27FC236}">
                <a16:creationId xmlns:a16="http://schemas.microsoft.com/office/drawing/2014/main" id="{2A5E8914-3467-4998-889C-72FAFDF4FB6C}"/>
              </a:ext>
            </a:extLst>
          </p:cNvPr>
          <p:cNvCxnSpPr>
            <a:cxnSpLocks noChangeShapeType="1"/>
          </p:cNvCxnSpPr>
          <p:nvPr/>
        </p:nvCxnSpPr>
        <p:spPr bwMode="auto">
          <a:xfrm flipH="1">
            <a:off x="5213350" y="3930650"/>
            <a:ext cx="222250" cy="519113"/>
          </a:xfrm>
          <a:prstGeom prst="straightConnector1">
            <a:avLst/>
          </a:prstGeom>
          <a:noFill/>
          <a:ln w="38100">
            <a:solidFill>
              <a:schemeClr val="accent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39987" name="Google Shape;266;p14">
            <a:extLst>
              <a:ext uri="{FF2B5EF4-FFF2-40B4-BE49-F238E27FC236}">
                <a16:creationId xmlns:a16="http://schemas.microsoft.com/office/drawing/2014/main" id="{02AD0800-F972-4600-A992-F3C09B16A15D}"/>
              </a:ext>
            </a:extLst>
          </p:cNvPr>
          <p:cNvCxnSpPr>
            <a:cxnSpLocks noChangeShapeType="1"/>
          </p:cNvCxnSpPr>
          <p:nvPr/>
        </p:nvCxnSpPr>
        <p:spPr bwMode="auto">
          <a:xfrm>
            <a:off x="5951538" y="3927475"/>
            <a:ext cx="238125" cy="476250"/>
          </a:xfrm>
          <a:prstGeom prst="straightConnector1">
            <a:avLst/>
          </a:prstGeom>
          <a:noFill/>
          <a:ln w="38100">
            <a:solidFill>
              <a:schemeClr val="accent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39988" name="Google Shape;267;p14">
            <a:extLst>
              <a:ext uri="{FF2B5EF4-FFF2-40B4-BE49-F238E27FC236}">
                <a16:creationId xmlns:a16="http://schemas.microsoft.com/office/drawing/2014/main" id="{530C67B4-7871-4EFF-8B8C-9B78D602DC92}"/>
              </a:ext>
            </a:extLst>
          </p:cNvPr>
          <p:cNvCxnSpPr>
            <a:cxnSpLocks noChangeShapeType="1"/>
          </p:cNvCxnSpPr>
          <p:nvPr/>
        </p:nvCxnSpPr>
        <p:spPr bwMode="auto">
          <a:xfrm flipH="1">
            <a:off x="9463088" y="3775075"/>
            <a:ext cx="427037" cy="439738"/>
          </a:xfrm>
          <a:prstGeom prst="straightConnector1">
            <a:avLst/>
          </a:prstGeom>
          <a:noFill/>
          <a:ln w="38100">
            <a:solidFill>
              <a:schemeClr val="accent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39989" name="Google Shape;268;p14">
            <a:extLst>
              <a:ext uri="{FF2B5EF4-FFF2-40B4-BE49-F238E27FC236}">
                <a16:creationId xmlns:a16="http://schemas.microsoft.com/office/drawing/2014/main" id="{8EEE1AC8-1DEE-4E99-9994-A78A21D3E946}"/>
              </a:ext>
            </a:extLst>
          </p:cNvPr>
          <p:cNvCxnSpPr>
            <a:cxnSpLocks noChangeShapeType="1"/>
          </p:cNvCxnSpPr>
          <p:nvPr/>
        </p:nvCxnSpPr>
        <p:spPr bwMode="auto">
          <a:xfrm flipH="1">
            <a:off x="10275888" y="3908425"/>
            <a:ext cx="117475" cy="558800"/>
          </a:xfrm>
          <a:prstGeom prst="straightConnector1">
            <a:avLst/>
          </a:prstGeom>
          <a:noFill/>
          <a:ln w="38100">
            <a:solidFill>
              <a:schemeClr val="accent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39990" name="Google Shape;269;p14">
            <a:extLst>
              <a:ext uri="{FF2B5EF4-FFF2-40B4-BE49-F238E27FC236}">
                <a16:creationId xmlns:a16="http://schemas.microsoft.com/office/drawing/2014/main" id="{3101FD09-076A-4FCD-AB2D-1589CA3C8CDA}"/>
              </a:ext>
            </a:extLst>
          </p:cNvPr>
          <p:cNvCxnSpPr>
            <a:cxnSpLocks noChangeShapeType="1"/>
          </p:cNvCxnSpPr>
          <p:nvPr/>
        </p:nvCxnSpPr>
        <p:spPr bwMode="auto">
          <a:xfrm>
            <a:off x="10925175" y="3941763"/>
            <a:ext cx="376238" cy="434975"/>
          </a:xfrm>
          <a:prstGeom prst="straightConnector1">
            <a:avLst/>
          </a:prstGeom>
          <a:noFill/>
          <a:ln w="38100">
            <a:solidFill>
              <a:schemeClr val="accent1"/>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39991" name="Google Shape;270;p14">
            <a:extLst>
              <a:ext uri="{FF2B5EF4-FFF2-40B4-BE49-F238E27FC236}">
                <a16:creationId xmlns:a16="http://schemas.microsoft.com/office/drawing/2014/main" id="{E9C5C9BA-1FDD-4599-AB3B-1DB68B4F4D03}"/>
              </a:ext>
            </a:extLst>
          </p:cNvPr>
          <p:cNvSpPr>
            <a:spLocks noChangeArrowheads="1"/>
          </p:cNvSpPr>
          <p:nvPr/>
        </p:nvSpPr>
        <p:spPr bwMode="auto">
          <a:xfrm>
            <a:off x="1512888" y="4502150"/>
            <a:ext cx="1349375" cy="542925"/>
          </a:xfrm>
          <a:prstGeom prst="ellipse">
            <a:avLst/>
          </a:prstGeom>
          <a:noFill/>
          <a:ln w="12700">
            <a:solidFill>
              <a:srgbClr val="2B123B"/>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9992" name="Google Shape;271;p14">
            <a:extLst>
              <a:ext uri="{FF2B5EF4-FFF2-40B4-BE49-F238E27FC236}">
                <a16:creationId xmlns:a16="http://schemas.microsoft.com/office/drawing/2014/main" id="{8AD85883-D35D-4C3E-BECE-D0ADFBBF06B5}"/>
              </a:ext>
            </a:extLst>
          </p:cNvPr>
          <p:cNvSpPr>
            <a:spLocks noChangeArrowheads="1"/>
          </p:cNvSpPr>
          <p:nvPr/>
        </p:nvSpPr>
        <p:spPr bwMode="auto">
          <a:xfrm>
            <a:off x="2312988" y="3967163"/>
            <a:ext cx="1268412" cy="479425"/>
          </a:xfrm>
          <a:prstGeom prst="ellipse">
            <a:avLst/>
          </a:prstGeom>
          <a:noFill/>
          <a:ln w="12700">
            <a:solidFill>
              <a:srgbClr val="2B123B"/>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9993" name="Google Shape;272;p14">
            <a:extLst>
              <a:ext uri="{FF2B5EF4-FFF2-40B4-BE49-F238E27FC236}">
                <a16:creationId xmlns:a16="http://schemas.microsoft.com/office/drawing/2014/main" id="{799740CB-FEF3-496C-9A9D-72F891F43CBF}"/>
              </a:ext>
            </a:extLst>
          </p:cNvPr>
          <p:cNvSpPr>
            <a:spLocks noChangeArrowheads="1"/>
          </p:cNvSpPr>
          <p:nvPr/>
        </p:nvSpPr>
        <p:spPr bwMode="auto">
          <a:xfrm>
            <a:off x="26988" y="4625975"/>
            <a:ext cx="1352550" cy="573088"/>
          </a:xfrm>
          <a:prstGeom prst="ellipse">
            <a:avLst/>
          </a:prstGeom>
          <a:noFill/>
          <a:ln w="12700">
            <a:solidFill>
              <a:srgbClr val="2B123B"/>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73" name="Google Shape;273;p14">
            <a:extLst>
              <a:ext uri="{FF2B5EF4-FFF2-40B4-BE49-F238E27FC236}">
                <a16:creationId xmlns:a16="http://schemas.microsoft.com/office/drawing/2014/main" id="{9C108999-7F06-47C8-8E3F-E660EAC90A5A}"/>
              </a:ext>
            </a:extLst>
          </p:cNvPr>
          <p:cNvSpPr txBox="1"/>
          <p:nvPr/>
        </p:nvSpPr>
        <p:spPr>
          <a:xfrm>
            <a:off x="-50800" y="4657725"/>
            <a:ext cx="1476375" cy="461963"/>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sz="1200" kern="0" dirty="0">
                <a:solidFill>
                  <a:schemeClr val="dk1"/>
                </a:solidFill>
                <a:latin typeface="+mn-lt"/>
                <a:ea typeface="Avenir"/>
                <a:cs typeface="Avenir"/>
                <a:sym typeface="Avenir"/>
              </a:rPr>
              <a:t>Assist with interns/students</a:t>
            </a:r>
            <a:endParaRPr kern="0" dirty="0">
              <a:latin typeface="+mn-lt"/>
              <a:ea typeface="Arial"/>
              <a:cs typeface="Arial"/>
              <a:sym typeface="Arial"/>
            </a:endParaRPr>
          </a:p>
        </p:txBody>
      </p:sp>
      <p:sp>
        <p:nvSpPr>
          <p:cNvPr id="274" name="Google Shape;274;p14">
            <a:extLst>
              <a:ext uri="{FF2B5EF4-FFF2-40B4-BE49-F238E27FC236}">
                <a16:creationId xmlns:a16="http://schemas.microsoft.com/office/drawing/2014/main" id="{BC4796F8-E07F-43A5-B40C-5D55D429F0C1}"/>
              </a:ext>
            </a:extLst>
          </p:cNvPr>
          <p:cNvSpPr txBox="1"/>
          <p:nvPr/>
        </p:nvSpPr>
        <p:spPr>
          <a:xfrm>
            <a:off x="1385888" y="4637088"/>
            <a:ext cx="1571625" cy="254000"/>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sz="1000" kern="0" dirty="0">
                <a:solidFill>
                  <a:schemeClr val="dk1"/>
                </a:solidFill>
                <a:latin typeface="+mn-lt"/>
                <a:ea typeface="Avenir"/>
                <a:cs typeface="Avenir"/>
                <a:sym typeface="Avenir"/>
              </a:rPr>
              <a:t>Digitization/Metadata </a:t>
            </a:r>
            <a:endParaRPr kern="0" dirty="0">
              <a:latin typeface="+mn-lt"/>
              <a:ea typeface="Arial"/>
              <a:cs typeface="Arial"/>
              <a:sym typeface="Arial"/>
            </a:endParaRPr>
          </a:p>
        </p:txBody>
      </p:sp>
      <p:sp>
        <p:nvSpPr>
          <p:cNvPr id="39996" name="Google Shape;275;p14">
            <a:extLst>
              <a:ext uri="{FF2B5EF4-FFF2-40B4-BE49-F238E27FC236}">
                <a16:creationId xmlns:a16="http://schemas.microsoft.com/office/drawing/2014/main" id="{E52F0C91-EC64-421D-8D32-6A6B9AE0273C}"/>
              </a:ext>
            </a:extLst>
          </p:cNvPr>
          <p:cNvSpPr>
            <a:spLocks noChangeArrowheads="1"/>
          </p:cNvSpPr>
          <p:nvPr/>
        </p:nvSpPr>
        <p:spPr bwMode="auto">
          <a:xfrm>
            <a:off x="9498013" y="4673600"/>
            <a:ext cx="1301750" cy="522288"/>
          </a:xfrm>
          <a:prstGeom prst="ellipse">
            <a:avLst/>
          </a:prstGeom>
          <a:noFill/>
          <a:ln w="12700">
            <a:solidFill>
              <a:srgbClr val="2B123B"/>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9997" name="Google Shape;276;p14">
            <a:extLst>
              <a:ext uri="{FF2B5EF4-FFF2-40B4-BE49-F238E27FC236}">
                <a16:creationId xmlns:a16="http://schemas.microsoft.com/office/drawing/2014/main" id="{B5E0D624-9BEA-436C-A46F-0BB78B8E6F23}"/>
              </a:ext>
            </a:extLst>
          </p:cNvPr>
          <p:cNvSpPr>
            <a:spLocks noChangeArrowheads="1"/>
          </p:cNvSpPr>
          <p:nvPr/>
        </p:nvSpPr>
        <p:spPr bwMode="auto">
          <a:xfrm>
            <a:off x="10933113" y="4638675"/>
            <a:ext cx="1268412" cy="481013"/>
          </a:xfrm>
          <a:prstGeom prst="ellipse">
            <a:avLst/>
          </a:prstGeom>
          <a:noFill/>
          <a:ln w="12700">
            <a:solidFill>
              <a:srgbClr val="2B123B"/>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9998" name="Google Shape;277;p14">
            <a:extLst>
              <a:ext uri="{FF2B5EF4-FFF2-40B4-BE49-F238E27FC236}">
                <a16:creationId xmlns:a16="http://schemas.microsoft.com/office/drawing/2014/main" id="{09F3FAA7-C562-44F4-8E5F-3E28EAF46003}"/>
              </a:ext>
            </a:extLst>
          </p:cNvPr>
          <p:cNvSpPr>
            <a:spLocks noChangeArrowheads="1"/>
          </p:cNvSpPr>
          <p:nvPr/>
        </p:nvSpPr>
        <p:spPr bwMode="auto">
          <a:xfrm>
            <a:off x="8221663" y="4200525"/>
            <a:ext cx="1431925" cy="560388"/>
          </a:xfrm>
          <a:prstGeom prst="ellipse">
            <a:avLst/>
          </a:prstGeom>
          <a:noFill/>
          <a:ln w="12700">
            <a:solidFill>
              <a:srgbClr val="2B123B"/>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78" name="Google Shape;278;p14">
            <a:extLst>
              <a:ext uri="{FF2B5EF4-FFF2-40B4-BE49-F238E27FC236}">
                <a16:creationId xmlns:a16="http://schemas.microsoft.com/office/drawing/2014/main" id="{ED7EC7F2-63A2-40BA-8C7C-F4F96BC7D4A5}"/>
              </a:ext>
            </a:extLst>
          </p:cNvPr>
          <p:cNvSpPr txBox="1"/>
          <p:nvPr/>
        </p:nvSpPr>
        <p:spPr>
          <a:xfrm>
            <a:off x="8186738" y="4344988"/>
            <a:ext cx="1466850" cy="246062"/>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sz="1000" kern="0" dirty="0">
                <a:latin typeface="+mn-lt"/>
                <a:ea typeface="Avenir"/>
                <a:cs typeface="Avenir"/>
                <a:sym typeface="Avenir"/>
              </a:rPr>
              <a:t>Digitization/Metadata </a:t>
            </a:r>
            <a:endParaRPr kern="0" dirty="0">
              <a:latin typeface="+mn-lt"/>
              <a:ea typeface="Arial"/>
              <a:cs typeface="Arial"/>
              <a:sym typeface="Arial"/>
            </a:endParaRPr>
          </a:p>
        </p:txBody>
      </p:sp>
      <p:sp>
        <p:nvSpPr>
          <p:cNvPr id="279" name="Google Shape;279;p14">
            <a:extLst>
              <a:ext uri="{FF2B5EF4-FFF2-40B4-BE49-F238E27FC236}">
                <a16:creationId xmlns:a16="http://schemas.microsoft.com/office/drawing/2014/main" id="{FC1EAF83-C6DE-4282-8E7B-17D51A86A941}"/>
              </a:ext>
            </a:extLst>
          </p:cNvPr>
          <p:cNvSpPr txBox="1"/>
          <p:nvPr/>
        </p:nvSpPr>
        <p:spPr>
          <a:xfrm>
            <a:off x="9431338" y="4662488"/>
            <a:ext cx="1468437" cy="461962"/>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sz="1200" kern="0" dirty="0">
                <a:solidFill>
                  <a:schemeClr val="dk1"/>
                </a:solidFill>
                <a:latin typeface="+mn-lt"/>
                <a:ea typeface="Avenir"/>
                <a:cs typeface="Avenir"/>
                <a:sym typeface="Avenir"/>
              </a:rPr>
              <a:t>Records </a:t>
            </a:r>
            <a:endParaRPr kern="0" dirty="0">
              <a:latin typeface="+mn-lt"/>
              <a:ea typeface="Arial"/>
              <a:cs typeface="Arial"/>
              <a:sym typeface="Arial"/>
            </a:endParaRPr>
          </a:p>
          <a:p>
            <a:pPr algn="ctr" eaLnBrk="1" fontAlgn="auto" hangingPunct="1">
              <a:spcBef>
                <a:spcPts val="0"/>
              </a:spcBef>
              <a:spcAft>
                <a:spcPts val="0"/>
              </a:spcAft>
              <a:buClr>
                <a:srgbClr val="000000"/>
              </a:buClr>
              <a:buFont typeface="Arial"/>
              <a:buNone/>
              <a:defRPr/>
            </a:pPr>
            <a:r>
              <a:rPr lang="en-US" sz="1200" kern="0" dirty="0">
                <a:solidFill>
                  <a:schemeClr val="dk1"/>
                </a:solidFill>
                <a:latin typeface="+mn-lt"/>
                <a:ea typeface="Avenir"/>
                <a:cs typeface="Avenir"/>
                <a:sym typeface="Avenir"/>
              </a:rPr>
              <a:t>Management</a:t>
            </a:r>
            <a:endParaRPr kern="0" dirty="0">
              <a:latin typeface="+mn-lt"/>
              <a:ea typeface="Arial"/>
              <a:cs typeface="Arial"/>
              <a:sym typeface="Arial"/>
            </a:endParaRPr>
          </a:p>
        </p:txBody>
      </p:sp>
      <p:sp>
        <p:nvSpPr>
          <p:cNvPr id="280" name="Google Shape;280;p14">
            <a:extLst>
              <a:ext uri="{FF2B5EF4-FFF2-40B4-BE49-F238E27FC236}">
                <a16:creationId xmlns:a16="http://schemas.microsoft.com/office/drawing/2014/main" id="{FD765627-BF3F-4749-B528-6923D57941FB}"/>
              </a:ext>
            </a:extLst>
          </p:cNvPr>
          <p:cNvSpPr txBox="1"/>
          <p:nvPr/>
        </p:nvSpPr>
        <p:spPr>
          <a:xfrm>
            <a:off x="2201863" y="4037013"/>
            <a:ext cx="1466850" cy="307975"/>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kern="0" dirty="0">
                <a:solidFill>
                  <a:schemeClr val="dk1"/>
                </a:solidFill>
                <a:latin typeface="+mn-lt"/>
                <a:ea typeface="Avenir"/>
                <a:cs typeface="Avenir"/>
                <a:sym typeface="Avenir"/>
              </a:rPr>
              <a:t>R&amp;I</a:t>
            </a:r>
            <a:endParaRPr kern="0" dirty="0">
              <a:latin typeface="+mn-lt"/>
              <a:ea typeface="Arial"/>
              <a:cs typeface="Arial"/>
              <a:sym typeface="Arial"/>
            </a:endParaRPr>
          </a:p>
        </p:txBody>
      </p:sp>
      <p:sp>
        <p:nvSpPr>
          <p:cNvPr id="40002" name="Google Shape;281;p14">
            <a:extLst>
              <a:ext uri="{FF2B5EF4-FFF2-40B4-BE49-F238E27FC236}">
                <a16:creationId xmlns:a16="http://schemas.microsoft.com/office/drawing/2014/main" id="{9468E00B-E238-4559-95BA-DB10538A9F99}"/>
              </a:ext>
            </a:extLst>
          </p:cNvPr>
          <p:cNvSpPr>
            <a:spLocks noChangeArrowheads="1"/>
          </p:cNvSpPr>
          <p:nvPr/>
        </p:nvSpPr>
        <p:spPr bwMode="auto">
          <a:xfrm>
            <a:off x="4424363" y="4486275"/>
            <a:ext cx="1373187" cy="538163"/>
          </a:xfrm>
          <a:prstGeom prst="ellipse">
            <a:avLst/>
          </a:prstGeom>
          <a:noFill/>
          <a:ln w="12700">
            <a:solidFill>
              <a:srgbClr val="2B123B"/>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82" name="Google Shape;282;p14">
            <a:extLst>
              <a:ext uri="{FF2B5EF4-FFF2-40B4-BE49-F238E27FC236}">
                <a16:creationId xmlns:a16="http://schemas.microsoft.com/office/drawing/2014/main" id="{C9ABD278-652D-47A5-A504-6626C28A07C2}"/>
              </a:ext>
            </a:extLst>
          </p:cNvPr>
          <p:cNvSpPr txBox="1"/>
          <p:nvPr/>
        </p:nvSpPr>
        <p:spPr>
          <a:xfrm>
            <a:off x="4252913" y="4532313"/>
            <a:ext cx="1754187" cy="369887"/>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sz="1800" kern="0" dirty="0">
                <a:solidFill>
                  <a:schemeClr val="dk1"/>
                </a:solidFill>
                <a:latin typeface="+mn-lt"/>
                <a:ea typeface="Avenir"/>
                <a:cs typeface="Avenir"/>
                <a:sym typeface="Avenir"/>
              </a:rPr>
              <a:t>Reference</a:t>
            </a:r>
            <a:endParaRPr kern="0" dirty="0">
              <a:latin typeface="+mn-lt"/>
              <a:ea typeface="Arial"/>
              <a:cs typeface="Arial"/>
              <a:sym typeface="Arial"/>
            </a:endParaRPr>
          </a:p>
        </p:txBody>
      </p:sp>
      <p:cxnSp>
        <p:nvCxnSpPr>
          <p:cNvPr id="40004" name="Google Shape;283;p14">
            <a:extLst>
              <a:ext uri="{FF2B5EF4-FFF2-40B4-BE49-F238E27FC236}">
                <a16:creationId xmlns:a16="http://schemas.microsoft.com/office/drawing/2014/main" id="{27409DA6-925B-4E59-A6E7-128D55578B52}"/>
              </a:ext>
            </a:extLst>
          </p:cNvPr>
          <p:cNvCxnSpPr>
            <a:cxnSpLocks noChangeShapeType="1"/>
          </p:cNvCxnSpPr>
          <p:nvPr/>
        </p:nvCxnSpPr>
        <p:spPr bwMode="auto">
          <a:xfrm>
            <a:off x="5157788" y="1808163"/>
            <a:ext cx="304800" cy="579437"/>
          </a:xfrm>
          <a:prstGeom prst="straightConnector1">
            <a:avLst/>
          </a:prstGeom>
          <a:noFill/>
          <a:ln w="38100">
            <a:solidFill>
              <a:schemeClr val="accent1"/>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284" name="Google Shape;284;p14">
            <a:extLst>
              <a:ext uri="{FF2B5EF4-FFF2-40B4-BE49-F238E27FC236}">
                <a16:creationId xmlns:a16="http://schemas.microsoft.com/office/drawing/2014/main" id="{ED4C97E0-9862-4F38-A528-42C6FFCB5219}"/>
              </a:ext>
            </a:extLst>
          </p:cNvPr>
          <p:cNvSpPr txBox="1"/>
          <p:nvPr/>
        </p:nvSpPr>
        <p:spPr>
          <a:xfrm>
            <a:off x="10866438" y="4729163"/>
            <a:ext cx="1466850" cy="307975"/>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kern="0" dirty="0">
                <a:solidFill>
                  <a:schemeClr val="dk1"/>
                </a:solidFill>
                <a:latin typeface="+mn-lt"/>
                <a:ea typeface="Avenir"/>
                <a:cs typeface="Avenir"/>
                <a:sym typeface="Avenir"/>
              </a:rPr>
              <a:t>Rock County</a:t>
            </a:r>
            <a:endParaRPr kern="0" dirty="0">
              <a:latin typeface="+mn-lt"/>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Google Shape;290;p15">
            <a:extLst>
              <a:ext uri="{FF2B5EF4-FFF2-40B4-BE49-F238E27FC236}">
                <a16:creationId xmlns:a16="http://schemas.microsoft.com/office/drawing/2014/main" id="{ADA09E7C-EB29-4A15-B903-2EC34819A3FE}"/>
              </a:ext>
            </a:extLst>
          </p:cNvPr>
          <p:cNvSpPr txBox="1">
            <a:spLocks noGrp="1"/>
          </p:cNvSpPr>
          <p:nvPr>
            <p:ph type="body" idx="2"/>
          </p:nvPr>
        </p:nvSpPr>
        <p:spPr/>
        <p:txBody>
          <a:bodyPr/>
          <a:lstStyle/>
          <a:p>
            <a:pPr marL="0" indent="0" eaLnBrk="1" fontAlgn="auto" hangingPunct="1">
              <a:spcBef>
                <a:spcPts val="0"/>
              </a:spcBef>
              <a:buFont typeface="Arial"/>
              <a:buNone/>
              <a:defRPr/>
            </a:pPr>
            <a:r>
              <a:rPr lang="en-US" dirty="0">
                <a:latin typeface="+mn-lt"/>
              </a:rPr>
              <a:t>Solutions</a:t>
            </a:r>
            <a:endParaRPr dirty="0">
              <a:latin typeface="+mn-lt"/>
            </a:endParaRPr>
          </a:p>
        </p:txBody>
      </p:sp>
      <p:sp>
        <p:nvSpPr>
          <p:cNvPr id="291" name="Google Shape;291;p15">
            <a:extLst>
              <a:ext uri="{FF2B5EF4-FFF2-40B4-BE49-F238E27FC236}">
                <a16:creationId xmlns:a16="http://schemas.microsoft.com/office/drawing/2014/main" id="{7A15C2B0-8194-4E59-AE2B-481C85960DF2}"/>
              </a:ext>
            </a:extLst>
          </p:cNvPr>
          <p:cNvSpPr txBox="1">
            <a:spLocks noGrp="1"/>
          </p:cNvSpPr>
          <p:nvPr>
            <p:ph type="body" idx="3"/>
          </p:nvPr>
        </p:nvSpPr>
        <p:spPr>
          <a:xfrm>
            <a:off x="1485900" y="1839913"/>
            <a:ext cx="9677400" cy="3722687"/>
          </a:xfrm>
        </p:spPr>
        <p:txBody>
          <a:bodyPr>
            <a:normAutofit lnSpcReduction="10000"/>
          </a:bodyPr>
          <a:lstStyle/>
          <a:p>
            <a:pPr marL="228600" indent="-228600" eaLnBrk="1" fontAlgn="auto" hangingPunct="1">
              <a:spcBef>
                <a:spcPts val="0"/>
              </a:spcBef>
              <a:defRPr/>
            </a:pPr>
            <a:r>
              <a:rPr lang="en-US" dirty="0">
                <a:latin typeface="+mn-lt"/>
              </a:rPr>
              <a:t>Understanding library priorities</a:t>
            </a:r>
            <a:endParaRPr dirty="0">
              <a:latin typeface="+mn-lt"/>
            </a:endParaRPr>
          </a:p>
          <a:p>
            <a:pPr marL="685800" lvl="1" indent="-228600" eaLnBrk="1" fontAlgn="auto" hangingPunct="1">
              <a:buFont typeface="Arial"/>
              <a:buChar char="•"/>
              <a:defRPr/>
            </a:pPr>
            <a:r>
              <a:rPr lang="en-US" dirty="0">
                <a:solidFill>
                  <a:schemeClr val="dk1"/>
                </a:solidFill>
                <a:latin typeface="+mn-lt"/>
                <a:ea typeface="Calibri"/>
                <a:cs typeface="Calibri"/>
                <a:sym typeface="Calibri"/>
              </a:rPr>
              <a:t>Doors open</a:t>
            </a:r>
            <a:endParaRPr dirty="0">
              <a:solidFill>
                <a:schemeClr val="dk1"/>
              </a:solidFill>
              <a:latin typeface="+mn-lt"/>
              <a:ea typeface="Calibri"/>
              <a:cs typeface="Calibri"/>
              <a:sym typeface="Calibri"/>
            </a:endParaRPr>
          </a:p>
          <a:p>
            <a:pPr marL="685800" lvl="1" indent="-228600" eaLnBrk="1" fontAlgn="auto" hangingPunct="1">
              <a:buFont typeface="Arial"/>
              <a:buChar char="•"/>
              <a:defRPr/>
            </a:pPr>
            <a:r>
              <a:rPr lang="en-US" dirty="0">
                <a:solidFill>
                  <a:schemeClr val="dk1"/>
                </a:solidFill>
                <a:latin typeface="+mn-lt"/>
                <a:ea typeface="Calibri"/>
                <a:cs typeface="Calibri"/>
                <a:sym typeface="Calibri"/>
              </a:rPr>
              <a:t>Instruction</a:t>
            </a:r>
            <a:endParaRPr dirty="0">
              <a:solidFill>
                <a:schemeClr val="dk1"/>
              </a:solidFill>
              <a:latin typeface="+mn-lt"/>
              <a:ea typeface="Calibri"/>
              <a:cs typeface="Calibri"/>
              <a:sym typeface="Calibri"/>
            </a:endParaRPr>
          </a:p>
          <a:p>
            <a:pPr marL="685800" lvl="1" indent="-228600" eaLnBrk="1" fontAlgn="auto" hangingPunct="1">
              <a:buFont typeface="Arial"/>
              <a:buChar char="•"/>
              <a:defRPr/>
            </a:pPr>
            <a:r>
              <a:rPr lang="en-US" dirty="0">
                <a:solidFill>
                  <a:schemeClr val="dk1"/>
                </a:solidFill>
                <a:latin typeface="+mn-lt"/>
                <a:ea typeface="Calibri"/>
                <a:cs typeface="Calibri"/>
                <a:sym typeface="Calibri"/>
              </a:rPr>
              <a:t>Research/Reference</a:t>
            </a:r>
            <a:endParaRPr dirty="0">
              <a:solidFill>
                <a:schemeClr val="dk1"/>
              </a:solidFill>
              <a:latin typeface="+mn-lt"/>
              <a:ea typeface="Calibri"/>
              <a:cs typeface="Calibri"/>
              <a:sym typeface="Calibri"/>
            </a:endParaRPr>
          </a:p>
          <a:p>
            <a:pPr marL="228600" indent="-228600" eaLnBrk="1" fontAlgn="auto" hangingPunct="1">
              <a:defRPr/>
            </a:pPr>
            <a:r>
              <a:rPr lang="en-US" dirty="0">
                <a:latin typeface="+mn-lt"/>
              </a:rPr>
              <a:t>Fabulous communication</a:t>
            </a:r>
            <a:endParaRPr dirty="0">
              <a:latin typeface="+mn-lt"/>
            </a:endParaRPr>
          </a:p>
          <a:p>
            <a:pPr marL="685800" lvl="1" indent="-228600" eaLnBrk="1" fontAlgn="auto" hangingPunct="1">
              <a:buFont typeface="Arial"/>
              <a:buChar char="•"/>
              <a:defRPr/>
            </a:pPr>
            <a:r>
              <a:rPr lang="en-US" dirty="0">
                <a:solidFill>
                  <a:schemeClr val="dk1"/>
                </a:solidFill>
                <a:latin typeface="+mn-lt"/>
                <a:ea typeface="Calibri"/>
                <a:cs typeface="Calibri"/>
                <a:sym typeface="Calibri"/>
              </a:rPr>
              <a:t>Regular departmental meetings</a:t>
            </a:r>
            <a:endParaRPr dirty="0">
              <a:solidFill>
                <a:schemeClr val="dk1"/>
              </a:solidFill>
              <a:latin typeface="+mn-lt"/>
              <a:ea typeface="Calibri"/>
              <a:cs typeface="Calibri"/>
              <a:sym typeface="Calibri"/>
            </a:endParaRPr>
          </a:p>
          <a:p>
            <a:pPr marL="685800" lvl="1" indent="-228600" eaLnBrk="1" fontAlgn="auto" hangingPunct="1">
              <a:buFont typeface="Arial"/>
              <a:buChar char="•"/>
              <a:defRPr/>
            </a:pPr>
            <a:r>
              <a:rPr lang="en-US" dirty="0">
                <a:solidFill>
                  <a:schemeClr val="dk1"/>
                </a:solidFill>
                <a:latin typeface="+mn-lt"/>
                <a:ea typeface="Calibri"/>
                <a:cs typeface="Calibri"/>
                <a:sym typeface="Calibri"/>
              </a:rPr>
              <a:t>Shared calendars</a:t>
            </a:r>
            <a:endParaRPr dirty="0">
              <a:solidFill>
                <a:schemeClr val="dk1"/>
              </a:solidFill>
              <a:latin typeface="+mn-lt"/>
              <a:ea typeface="Calibri"/>
              <a:cs typeface="Calibri"/>
              <a:sym typeface="Calibri"/>
            </a:endParaRPr>
          </a:p>
          <a:p>
            <a:pPr marL="685800" lvl="1" indent="-228600" eaLnBrk="1" fontAlgn="auto" hangingPunct="1">
              <a:buFont typeface="Arial"/>
              <a:buChar char="•"/>
              <a:defRPr/>
            </a:pPr>
            <a:r>
              <a:rPr lang="en-US" dirty="0">
                <a:solidFill>
                  <a:schemeClr val="dk1"/>
                </a:solidFill>
                <a:latin typeface="+mn-lt"/>
                <a:ea typeface="Calibri"/>
                <a:cs typeface="Calibri"/>
                <a:sym typeface="Calibri"/>
              </a:rPr>
              <a:t>Shared chat</a:t>
            </a:r>
            <a:endParaRPr dirty="0">
              <a:solidFill>
                <a:schemeClr val="dk1"/>
              </a:solidFill>
              <a:latin typeface="+mn-lt"/>
              <a:ea typeface="Calibri"/>
              <a:cs typeface="Calibri"/>
              <a:sym typeface="Calibri"/>
            </a:endParaRPr>
          </a:p>
          <a:p>
            <a:pPr marL="685800" lvl="1" indent="-228600" eaLnBrk="1" fontAlgn="auto" hangingPunct="1">
              <a:buFont typeface="Arial"/>
              <a:buChar char="•"/>
              <a:defRPr/>
            </a:pPr>
            <a:r>
              <a:rPr lang="en-US" dirty="0">
                <a:solidFill>
                  <a:schemeClr val="dk1"/>
                </a:solidFill>
                <a:latin typeface="+mn-lt"/>
                <a:ea typeface="Calibri"/>
                <a:cs typeface="Calibri"/>
                <a:sym typeface="Calibri"/>
              </a:rPr>
              <a:t>Creating procedures</a:t>
            </a:r>
            <a:endParaRPr dirty="0">
              <a:solidFill>
                <a:schemeClr val="dk1"/>
              </a:solidFill>
              <a:latin typeface="+mn-lt"/>
              <a:ea typeface="Calibri"/>
              <a:cs typeface="Calibri"/>
              <a:sym typeface="Calibri"/>
            </a:endParaRPr>
          </a:p>
          <a:p>
            <a:pPr marL="685800" lvl="1" indent="-228600" eaLnBrk="1" fontAlgn="auto" hangingPunct="1">
              <a:buFont typeface="Arial"/>
              <a:buChar char="•"/>
              <a:defRPr/>
            </a:pPr>
            <a:r>
              <a:rPr lang="en-US" dirty="0">
                <a:solidFill>
                  <a:schemeClr val="dk1"/>
                </a:solidFill>
                <a:latin typeface="+mn-lt"/>
                <a:ea typeface="Calibri"/>
                <a:cs typeface="Calibri"/>
                <a:sym typeface="Calibri"/>
              </a:rPr>
              <a:t>Improved Statistics</a:t>
            </a:r>
            <a:endParaRPr dirty="0">
              <a:solidFill>
                <a:schemeClr val="dk1"/>
              </a:solidFill>
              <a:latin typeface="+mn-lt"/>
              <a:ea typeface="Calibri"/>
              <a:cs typeface="Calibri"/>
              <a:sym typeface="Calibri"/>
            </a:endParaRPr>
          </a:p>
        </p:txBody>
      </p:sp>
      <p:pic>
        <p:nvPicPr>
          <p:cNvPr id="41988" name="Google Shape;292;p15" descr="Group brainstorm">
            <a:extLst>
              <a:ext uri="{FF2B5EF4-FFF2-40B4-BE49-F238E27FC236}">
                <a16:creationId xmlns:a16="http://schemas.microsoft.com/office/drawing/2014/main" id="{74FC2FE6-02B1-436C-A96B-42F9B3723AF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1050" y="1524000"/>
            <a:ext cx="3957638" cy="39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Google Shape;298;p16">
            <a:extLst>
              <a:ext uri="{FF2B5EF4-FFF2-40B4-BE49-F238E27FC236}">
                <a16:creationId xmlns:a16="http://schemas.microsoft.com/office/drawing/2014/main" id="{5290B66D-1D59-4874-9829-36BB877E118E}"/>
              </a:ext>
            </a:extLst>
          </p:cNvPr>
          <p:cNvSpPr txBox="1">
            <a:spLocks noGrp="1"/>
          </p:cNvSpPr>
          <p:nvPr>
            <p:ph type="body" idx="2"/>
          </p:nvPr>
        </p:nvSpPr>
        <p:spPr/>
        <p:txBody>
          <a:bodyPr/>
          <a:lstStyle/>
          <a:p>
            <a:pPr marL="0" indent="0" eaLnBrk="1" fontAlgn="auto" hangingPunct="1">
              <a:spcBef>
                <a:spcPts val="0"/>
              </a:spcBef>
              <a:buFont typeface="Arial"/>
              <a:buNone/>
              <a:defRPr/>
            </a:pPr>
            <a:r>
              <a:rPr lang="en-US" dirty="0">
                <a:latin typeface="+mj-lt"/>
              </a:rPr>
              <a:t>Benefits</a:t>
            </a:r>
            <a:endParaRPr dirty="0">
              <a:latin typeface="+mj-lt"/>
            </a:endParaRPr>
          </a:p>
        </p:txBody>
      </p:sp>
      <p:sp>
        <p:nvSpPr>
          <p:cNvPr id="299" name="Google Shape;299;p16">
            <a:extLst>
              <a:ext uri="{FF2B5EF4-FFF2-40B4-BE49-F238E27FC236}">
                <a16:creationId xmlns:a16="http://schemas.microsoft.com/office/drawing/2014/main" id="{89E899E7-B426-47F9-A911-84D38F4DE2E6}"/>
              </a:ext>
            </a:extLst>
          </p:cNvPr>
          <p:cNvSpPr txBox="1">
            <a:spLocks noGrp="1"/>
          </p:cNvSpPr>
          <p:nvPr>
            <p:ph type="body" idx="3"/>
          </p:nvPr>
        </p:nvSpPr>
        <p:spPr>
          <a:xfrm>
            <a:off x="6261100" y="1381125"/>
            <a:ext cx="4692650" cy="3721100"/>
          </a:xfrm>
        </p:spPr>
        <p:txBody>
          <a:bodyPr/>
          <a:lstStyle/>
          <a:p>
            <a:pPr marL="228600" indent="-228600" eaLnBrk="1" fontAlgn="auto" hangingPunct="1">
              <a:spcBef>
                <a:spcPts val="0"/>
              </a:spcBef>
              <a:defRPr/>
            </a:pPr>
            <a:r>
              <a:rPr lang="en-US" dirty="0">
                <a:latin typeface="+mn-lt"/>
              </a:rPr>
              <a:t>Outreach</a:t>
            </a:r>
            <a:endParaRPr dirty="0">
              <a:latin typeface="+mn-lt"/>
            </a:endParaRPr>
          </a:p>
          <a:p>
            <a:pPr marL="685800" lvl="1" indent="-228600" eaLnBrk="1" fontAlgn="auto" hangingPunct="1">
              <a:buClr>
                <a:schemeClr val="lt1"/>
              </a:buClr>
              <a:buFont typeface="Arial"/>
              <a:buChar char="•"/>
              <a:defRPr/>
            </a:pPr>
            <a:r>
              <a:rPr lang="en-US" dirty="0">
                <a:solidFill>
                  <a:schemeClr val="lt1"/>
                </a:solidFill>
                <a:latin typeface="+mn-lt"/>
                <a:ea typeface="Calibri"/>
                <a:cs typeface="Calibri"/>
                <a:sym typeface="Calibri"/>
              </a:rPr>
              <a:t>Archivist at UW-W Rock </a:t>
            </a:r>
            <a:endParaRPr dirty="0">
              <a:solidFill>
                <a:schemeClr val="lt1"/>
              </a:solidFill>
              <a:latin typeface="+mn-lt"/>
              <a:ea typeface="Calibri"/>
              <a:cs typeface="Calibri"/>
              <a:sym typeface="Calibri"/>
            </a:endParaRPr>
          </a:p>
          <a:p>
            <a:pPr marL="685800" lvl="1" indent="-228600" eaLnBrk="1" fontAlgn="auto" hangingPunct="1">
              <a:buClr>
                <a:schemeClr val="lt1"/>
              </a:buClr>
              <a:buFont typeface="Arial"/>
              <a:buChar char="•"/>
              <a:defRPr/>
            </a:pPr>
            <a:r>
              <a:rPr lang="en-US" dirty="0">
                <a:solidFill>
                  <a:schemeClr val="lt1"/>
                </a:solidFill>
                <a:latin typeface="+mn-lt"/>
                <a:ea typeface="Calibri"/>
                <a:cs typeface="Calibri"/>
                <a:sym typeface="Calibri"/>
              </a:rPr>
              <a:t>Allows for more external exhibits/tours</a:t>
            </a:r>
            <a:endParaRPr dirty="0">
              <a:solidFill>
                <a:schemeClr val="dk1"/>
              </a:solidFill>
              <a:latin typeface="+mn-lt"/>
              <a:ea typeface="Calibri"/>
              <a:cs typeface="Calibri"/>
              <a:sym typeface="Calibri"/>
            </a:endParaRPr>
          </a:p>
          <a:p>
            <a:pPr marL="685800" lvl="1" indent="-228600" eaLnBrk="1" fontAlgn="auto" hangingPunct="1">
              <a:buClr>
                <a:schemeClr val="lt1"/>
              </a:buClr>
              <a:buFont typeface="Arial"/>
              <a:buChar char="•"/>
              <a:defRPr/>
            </a:pPr>
            <a:r>
              <a:rPr lang="en-US" dirty="0">
                <a:solidFill>
                  <a:schemeClr val="lt1"/>
                </a:solidFill>
                <a:latin typeface="+mn-lt"/>
                <a:ea typeface="Calibri"/>
                <a:cs typeface="Calibri"/>
                <a:sym typeface="Calibri"/>
              </a:rPr>
              <a:t>Versatility </a:t>
            </a:r>
            <a:endParaRPr dirty="0">
              <a:solidFill>
                <a:schemeClr val="lt1"/>
              </a:solidFill>
              <a:latin typeface="+mn-lt"/>
              <a:ea typeface="Calibri"/>
              <a:cs typeface="Calibri"/>
              <a:sym typeface="Calibri"/>
            </a:endParaRPr>
          </a:p>
          <a:p>
            <a:pPr marL="685800" lvl="1" indent="-228600" eaLnBrk="1" fontAlgn="auto" hangingPunct="1">
              <a:buClr>
                <a:schemeClr val="lt1"/>
              </a:buClr>
              <a:buFont typeface="Arial"/>
              <a:buChar char="•"/>
              <a:defRPr/>
            </a:pPr>
            <a:r>
              <a:rPr lang="en-US" dirty="0">
                <a:solidFill>
                  <a:schemeClr val="lt1"/>
                </a:solidFill>
                <a:latin typeface="+mn-lt"/>
                <a:ea typeface="Calibri"/>
                <a:cs typeface="Calibri"/>
                <a:sym typeface="Calibri"/>
              </a:rPr>
              <a:t>Less siloed </a:t>
            </a:r>
            <a:endParaRPr dirty="0">
              <a:solidFill>
                <a:schemeClr val="lt1"/>
              </a:solidFill>
              <a:latin typeface="+mn-lt"/>
              <a:ea typeface="Calibri"/>
              <a:cs typeface="Calibri"/>
              <a:sym typeface="Calibri"/>
            </a:endParaRPr>
          </a:p>
          <a:p>
            <a:pPr marL="0" indent="0" eaLnBrk="1" fontAlgn="auto" hangingPunct="1">
              <a:buFont typeface="Arial"/>
              <a:buNone/>
              <a:defRPr/>
            </a:pPr>
            <a:endParaRPr dirty="0"/>
          </a:p>
        </p:txBody>
      </p:sp>
      <p:pic>
        <p:nvPicPr>
          <p:cNvPr id="44036" name="Google Shape;300;p16" descr="Group success">
            <a:extLst>
              <a:ext uri="{FF2B5EF4-FFF2-40B4-BE49-F238E27FC236}">
                <a16:creationId xmlns:a16="http://schemas.microsoft.com/office/drawing/2014/main" id="{9ED3521F-5245-4C44-9971-5585D9F796C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675" y="1846263"/>
            <a:ext cx="3482975" cy="348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Google Shape;305;p17">
            <a:extLst>
              <a:ext uri="{FF2B5EF4-FFF2-40B4-BE49-F238E27FC236}">
                <a16:creationId xmlns:a16="http://schemas.microsoft.com/office/drawing/2014/main" id="{478BCDBC-815D-44B0-A522-B077B0CCBA21}"/>
              </a:ext>
            </a:extLst>
          </p:cNvPr>
          <p:cNvSpPr txBox="1">
            <a:spLocks noGrp="1"/>
          </p:cNvSpPr>
          <p:nvPr>
            <p:ph type="body" idx="2"/>
          </p:nvPr>
        </p:nvSpPr>
        <p:spPr/>
        <p:txBody>
          <a:bodyPr/>
          <a:lstStyle/>
          <a:p>
            <a:pPr marL="0" indent="0" eaLnBrk="1" fontAlgn="auto" hangingPunct="1">
              <a:spcBef>
                <a:spcPts val="0"/>
              </a:spcBef>
              <a:buFont typeface="Arial"/>
              <a:buNone/>
              <a:defRPr/>
            </a:pPr>
            <a:r>
              <a:rPr lang="en-US" dirty="0">
                <a:latin typeface="+mj-lt"/>
              </a:rPr>
              <a:t>Value of Varying Levels of Experience</a:t>
            </a:r>
            <a:endParaRPr dirty="0">
              <a:latin typeface="+mj-lt"/>
            </a:endParaRPr>
          </a:p>
        </p:txBody>
      </p:sp>
      <p:sp>
        <p:nvSpPr>
          <p:cNvPr id="306" name="Google Shape;306;p17">
            <a:extLst>
              <a:ext uri="{FF2B5EF4-FFF2-40B4-BE49-F238E27FC236}">
                <a16:creationId xmlns:a16="http://schemas.microsoft.com/office/drawing/2014/main" id="{03A17E57-44F5-4022-89FA-6C004ADC159F}"/>
              </a:ext>
            </a:extLst>
          </p:cNvPr>
          <p:cNvSpPr txBox="1">
            <a:spLocks noGrp="1"/>
          </p:cNvSpPr>
          <p:nvPr>
            <p:ph type="body" idx="3"/>
          </p:nvPr>
        </p:nvSpPr>
        <p:spPr>
          <a:xfrm>
            <a:off x="1485900" y="1839913"/>
            <a:ext cx="3908425" cy="3722687"/>
          </a:xfrm>
        </p:spPr>
        <p:txBody>
          <a:bodyPr>
            <a:normAutofit lnSpcReduction="10000"/>
          </a:bodyPr>
          <a:lstStyle/>
          <a:p>
            <a:pPr marL="228600" indent="-240982" eaLnBrk="1" fontAlgn="auto" hangingPunct="1">
              <a:spcBef>
                <a:spcPts val="0"/>
              </a:spcBef>
              <a:defRPr/>
            </a:pPr>
            <a:r>
              <a:rPr lang="en-US" dirty="0">
                <a:latin typeface="+mn-lt"/>
              </a:rPr>
              <a:t>Training on the job for beginners</a:t>
            </a:r>
            <a:endParaRPr dirty="0">
              <a:latin typeface="+mn-lt"/>
            </a:endParaRPr>
          </a:p>
          <a:p>
            <a:pPr marL="228600" indent="-240982" eaLnBrk="1" fontAlgn="auto" hangingPunct="1">
              <a:defRPr/>
            </a:pPr>
            <a:r>
              <a:rPr lang="en-US" dirty="0">
                <a:latin typeface="+mn-lt"/>
              </a:rPr>
              <a:t>Fresh perspectives from newer professionals</a:t>
            </a:r>
            <a:endParaRPr dirty="0">
              <a:latin typeface="+mn-lt"/>
            </a:endParaRPr>
          </a:p>
          <a:p>
            <a:pPr marL="228600" indent="-240982" eaLnBrk="1" fontAlgn="auto" hangingPunct="1">
              <a:defRPr/>
            </a:pPr>
            <a:r>
              <a:rPr lang="en-US" dirty="0">
                <a:latin typeface="+mn-lt"/>
              </a:rPr>
              <a:t>Education both up and down</a:t>
            </a:r>
            <a:endParaRPr dirty="0">
              <a:latin typeface="+mn-lt"/>
            </a:endParaRPr>
          </a:p>
          <a:p>
            <a:pPr marL="228600" indent="-240982" eaLnBrk="1" fontAlgn="auto" hangingPunct="1">
              <a:defRPr/>
            </a:pPr>
            <a:r>
              <a:rPr lang="en-US" dirty="0">
                <a:latin typeface="+mn-lt"/>
              </a:rPr>
              <a:t>Relationships among generations of archives professionals</a:t>
            </a:r>
            <a:endParaRPr dirty="0">
              <a:latin typeface="+mn-lt"/>
            </a:endParaRPr>
          </a:p>
        </p:txBody>
      </p:sp>
      <p:pic>
        <p:nvPicPr>
          <p:cNvPr id="46084" name="Google Shape;307;p17" descr="Child with balloon">
            <a:extLst>
              <a:ext uri="{FF2B5EF4-FFF2-40B4-BE49-F238E27FC236}">
                <a16:creationId xmlns:a16="http://schemas.microsoft.com/office/drawing/2014/main" id="{EA878155-DD04-4331-A117-C016D421119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675" y="2693988"/>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Google Shape;308;p17" descr="Baby crawling">
            <a:extLst>
              <a:ext uri="{FF2B5EF4-FFF2-40B4-BE49-F238E27FC236}">
                <a16:creationId xmlns:a16="http://schemas.microsoft.com/office/drawing/2014/main" id="{3EB3D37C-0DA5-4E36-9A1E-B57A316EEC6B}"/>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9075" y="16271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 name="Google Shape;309;p17">
            <a:extLst>
              <a:ext uri="{FF2B5EF4-FFF2-40B4-BE49-F238E27FC236}">
                <a16:creationId xmlns:a16="http://schemas.microsoft.com/office/drawing/2014/main" id="{0799D7A3-D3BF-4727-9041-893C139E15CB}"/>
              </a:ext>
            </a:extLst>
          </p:cNvPr>
          <p:cNvSpPr txBox="1"/>
          <p:nvPr/>
        </p:nvSpPr>
        <p:spPr>
          <a:xfrm>
            <a:off x="7470775" y="1911350"/>
            <a:ext cx="1308100" cy="368300"/>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sz="1800" b="1" kern="0" dirty="0">
                <a:solidFill>
                  <a:srgbClr val="0C0C0C"/>
                </a:solidFill>
                <a:latin typeface="+mn-lt"/>
                <a:ea typeface="Avenir"/>
                <a:cs typeface="Avenir"/>
                <a:sym typeface="Avenir"/>
              </a:rPr>
              <a:t>Beginner</a:t>
            </a:r>
            <a:endParaRPr kern="0" dirty="0">
              <a:latin typeface="+mn-lt"/>
              <a:ea typeface="Arial"/>
              <a:cs typeface="Arial"/>
              <a:sym typeface="Arial"/>
            </a:endParaRPr>
          </a:p>
        </p:txBody>
      </p:sp>
      <p:sp>
        <p:nvSpPr>
          <p:cNvPr id="310" name="Google Shape;310;p17">
            <a:extLst>
              <a:ext uri="{FF2B5EF4-FFF2-40B4-BE49-F238E27FC236}">
                <a16:creationId xmlns:a16="http://schemas.microsoft.com/office/drawing/2014/main" id="{9A3FA0CC-E855-43A1-A168-95D3974CD447}"/>
              </a:ext>
            </a:extLst>
          </p:cNvPr>
          <p:cNvSpPr txBox="1"/>
          <p:nvPr/>
        </p:nvSpPr>
        <p:spPr>
          <a:xfrm>
            <a:off x="7289800" y="3146425"/>
            <a:ext cx="1685925" cy="369888"/>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sz="1800" b="1" kern="0" dirty="0">
                <a:solidFill>
                  <a:srgbClr val="0C0C0C"/>
                </a:solidFill>
                <a:latin typeface="+mn-lt"/>
                <a:ea typeface="Avenir"/>
                <a:cs typeface="Avenir"/>
                <a:sym typeface="Avenir"/>
              </a:rPr>
              <a:t>Intermediate</a:t>
            </a:r>
            <a:endParaRPr kern="0" dirty="0">
              <a:latin typeface="+mn-lt"/>
              <a:ea typeface="Arial"/>
              <a:cs typeface="Arial"/>
              <a:sym typeface="Arial"/>
            </a:endParaRPr>
          </a:p>
        </p:txBody>
      </p:sp>
      <p:sp>
        <p:nvSpPr>
          <p:cNvPr id="311" name="Google Shape;311;p17">
            <a:extLst>
              <a:ext uri="{FF2B5EF4-FFF2-40B4-BE49-F238E27FC236}">
                <a16:creationId xmlns:a16="http://schemas.microsoft.com/office/drawing/2014/main" id="{1CCA9A30-3686-4367-94B3-A9EC0E9D994E}"/>
              </a:ext>
            </a:extLst>
          </p:cNvPr>
          <p:cNvSpPr txBox="1"/>
          <p:nvPr/>
        </p:nvSpPr>
        <p:spPr>
          <a:xfrm>
            <a:off x="7270750" y="4371975"/>
            <a:ext cx="1685925" cy="369888"/>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sz="1800" b="1" kern="0" dirty="0">
                <a:solidFill>
                  <a:srgbClr val="0C0C0C"/>
                </a:solidFill>
                <a:latin typeface="+mn-lt"/>
                <a:ea typeface="Avenir"/>
                <a:cs typeface="Avenir"/>
                <a:sym typeface="Avenir"/>
              </a:rPr>
              <a:t>Advanced</a:t>
            </a:r>
            <a:endParaRPr kern="0" dirty="0">
              <a:latin typeface="+mn-lt"/>
              <a:ea typeface="Arial"/>
              <a:cs typeface="Arial"/>
              <a:sym typeface="Arial"/>
            </a:endParaRPr>
          </a:p>
        </p:txBody>
      </p:sp>
      <p:pic>
        <p:nvPicPr>
          <p:cNvPr id="46089" name="Google Shape;312;p17" descr="Woman with cane">
            <a:extLst>
              <a:ext uri="{FF2B5EF4-FFF2-40B4-BE49-F238E27FC236}">
                <a16:creationId xmlns:a16="http://schemas.microsoft.com/office/drawing/2014/main" id="{07217B3C-83ED-48B6-BD38-FC8B11B38995}"/>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2875" y="39147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Google Shape;317;p18">
            <a:extLst>
              <a:ext uri="{FF2B5EF4-FFF2-40B4-BE49-F238E27FC236}">
                <a16:creationId xmlns:a16="http://schemas.microsoft.com/office/drawing/2014/main" id="{B19CC194-8A82-402A-A38A-95E65525A9EE}"/>
              </a:ext>
            </a:extLst>
          </p:cNvPr>
          <p:cNvSpPr txBox="1">
            <a:spLocks noGrp="1"/>
          </p:cNvSpPr>
          <p:nvPr>
            <p:ph type="body" idx="2"/>
          </p:nvPr>
        </p:nvSpPr>
        <p:spPr/>
        <p:txBody>
          <a:bodyPr/>
          <a:lstStyle/>
          <a:p>
            <a:pPr marL="0" indent="0" eaLnBrk="1" fontAlgn="auto" hangingPunct="1">
              <a:spcBef>
                <a:spcPts val="0"/>
              </a:spcBef>
              <a:buFont typeface="Arial"/>
              <a:buNone/>
              <a:defRPr/>
            </a:pPr>
            <a:r>
              <a:rPr lang="en-US" dirty="0">
                <a:latin typeface="+mn-lt"/>
              </a:rPr>
              <a:t>Questions?</a:t>
            </a:r>
            <a:endParaRPr dirty="0">
              <a:latin typeface="+mn-lt"/>
            </a:endParaRPr>
          </a:p>
        </p:txBody>
      </p:sp>
      <p:pic>
        <p:nvPicPr>
          <p:cNvPr id="319" name="Google Shape;319;p18">
            <a:extLst>
              <a:ext uri="{FF2B5EF4-FFF2-40B4-BE49-F238E27FC236}">
                <a16:creationId xmlns:a16="http://schemas.microsoft.com/office/drawing/2014/main" id="{F5F9E8D4-9302-43BA-A07A-F7F3D5DC5CE4}"/>
              </a:ext>
            </a:extLst>
          </p:cNvPr>
          <p:cNvPicPr preferRelativeResize="0">
            <a:picLocks noGrp="1"/>
          </p:cNvPicPr>
          <p:nvPr>
            <p:ph type="body" idx="3"/>
          </p:nvPr>
        </p:nvPicPr>
        <p:blipFill rotWithShape="1">
          <a:blip r:embed="rId3">
            <a:alphaModFix/>
          </a:blip>
          <a:srcRect/>
          <a:stretch/>
        </p:blipFill>
        <p:spPr>
          <a:xfrm>
            <a:off x="3076687" y="762000"/>
            <a:ext cx="7253176" cy="5079402"/>
          </a:xfrm>
          <a:effectLst>
            <a:outerShdw blurRad="292100" dist="139700" dir="2700000" algn="tl" rotWithShape="0">
              <a:srgbClr val="333333">
                <a:alpha val="64705"/>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Google Shape;325;p19">
            <a:extLst>
              <a:ext uri="{FF2B5EF4-FFF2-40B4-BE49-F238E27FC236}">
                <a16:creationId xmlns:a16="http://schemas.microsoft.com/office/drawing/2014/main" id="{43EF6243-0A70-4269-BB7C-CB566369D779}"/>
              </a:ext>
            </a:extLst>
          </p:cNvPr>
          <p:cNvSpPr txBox="1">
            <a:spLocks noGrp="1"/>
          </p:cNvSpPr>
          <p:nvPr>
            <p:ph type="body" idx="2"/>
          </p:nvPr>
        </p:nvSpPr>
        <p:spPr/>
        <p:txBody>
          <a:bodyPr/>
          <a:lstStyle/>
          <a:p>
            <a:pPr marL="0" indent="0" eaLnBrk="1" fontAlgn="auto" hangingPunct="1">
              <a:spcBef>
                <a:spcPts val="0"/>
              </a:spcBef>
              <a:buFont typeface="Arial"/>
              <a:buNone/>
              <a:defRPr/>
            </a:pPr>
            <a:r>
              <a:rPr lang="en-US" dirty="0">
                <a:latin typeface="+mj-lt"/>
              </a:rPr>
              <a:t>Contact Us</a:t>
            </a:r>
            <a:endParaRPr dirty="0">
              <a:latin typeface="+mj-lt"/>
            </a:endParaRPr>
          </a:p>
        </p:txBody>
      </p:sp>
      <p:sp>
        <p:nvSpPr>
          <p:cNvPr id="326" name="Google Shape;326;p19">
            <a:extLst>
              <a:ext uri="{FF2B5EF4-FFF2-40B4-BE49-F238E27FC236}">
                <a16:creationId xmlns:a16="http://schemas.microsoft.com/office/drawing/2014/main" id="{70F27399-4DCF-4189-8AFF-847037E66D96}"/>
              </a:ext>
            </a:extLst>
          </p:cNvPr>
          <p:cNvSpPr txBox="1">
            <a:spLocks noGrp="1"/>
          </p:cNvSpPr>
          <p:nvPr>
            <p:ph type="body" idx="3"/>
          </p:nvPr>
        </p:nvSpPr>
        <p:spPr>
          <a:xfrm>
            <a:off x="1460500" y="1839913"/>
            <a:ext cx="9702800" cy="3722687"/>
          </a:xfrm>
        </p:spPr>
        <p:txBody>
          <a:bodyPr/>
          <a:lstStyle/>
          <a:p>
            <a:pPr marL="0" indent="0" algn="ctr" eaLnBrk="1" fontAlgn="auto" hangingPunct="1">
              <a:spcBef>
                <a:spcPts val="0"/>
              </a:spcBef>
              <a:buFont typeface="Arial"/>
              <a:buNone/>
              <a:defRPr/>
            </a:pPr>
            <a:r>
              <a:rPr lang="en-US" dirty="0">
                <a:latin typeface="+mn-lt"/>
              </a:rPr>
              <a:t>Jennifer Motszko – </a:t>
            </a:r>
            <a:r>
              <a:rPr lang="en-US" u="sng" dirty="0">
                <a:solidFill>
                  <a:schemeClr val="hlink"/>
                </a:solidFill>
                <a:latin typeface="+mn-lt"/>
                <a:hlinkClick r:id="rId3"/>
              </a:rPr>
              <a:t>motszkoj@uww.edu</a:t>
            </a:r>
            <a:endParaRPr dirty="0">
              <a:latin typeface="+mn-lt"/>
            </a:endParaRPr>
          </a:p>
          <a:p>
            <a:pPr marL="0" indent="0" algn="ctr" eaLnBrk="1" fontAlgn="auto" hangingPunct="1">
              <a:buFont typeface="Arial"/>
              <a:buNone/>
              <a:defRPr/>
            </a:pPr>
            <a:r>
              <a:rPr lang="en-US" dirty="0">
                <a:latin typeface="+mn-lt"/>
              </a:rPr>
              <a:t>Melanie Jones – </a:t>
            </a:r>
            <a:r>
              <a:rPr lang="en-US" u="sng" dirty="0">
                <a:solidFill>
                  <a:schemeClr val="hlink"/>
                </a:solidFill>
                <a:latin typeface="+mn-lt"/>
                <a:hlinkClick r:id="rId4"/>
              </a:rPr>
              <a:t>jonesme@uww.edu</a:t>
            </a:r>
            <a:endParaRPr dirty="0">
              <a:latin typeface="+mn-lt"/>
            </a:endParaRPr>
          </a:p>
          <a:p>
            <a:pPr marL="0" indent="0" algn="ctr" eaLnBrk="1" fontAlgn="auto" hangingPunct="1">
              <a:buFont typeface="Arial"/>
              <a:buNone/>
              <a:defRPr/>
            </a:pPr>
            <a:r>
              <a:rPr lang="en-US" dirty="0">
                <a:latin typeface="+mn-lt"/>
              </a:rPr>
              <a:t>Autumn Oakey – </a:t>
            </a:r>
            <a:r>
              <a:rPr lang="en-US" u="sng" dirty="0">
                <a:solidFill>
                  <a:schemeClr val="hlink"/>
                </a:solidFill>
                <a:latin typeface="+mn-lt"/>
                <a:hlinkClick r:id="rId5"/>
              </a:rPr>
              <a:t>oakeyaf13@uww.edu</a:t>
            </a:r>
            <a:r>
              <a:rPr lang="en-US" dirty="0">
                <a:latin typeface="+mn-lt"/>
              </a:rPr>
              <a:t> </a:t>
            </a:r>
            <a:endParaRPr dirty="0">
              <a:latin typeface="+mn-lt"/>
            </a:endParaRPr>
          </a:p>
          <a:p>
            <a:pPr marL="0" indent="0" eaLnBrk="1" fontAlgn="auto" hangingPunct="1">
              <a:buFont typeface="Arial"/>
              <a:buNone/>
              <a:defRPr/>
            </a:pPr>
            <a:endParaRPr dirty="0">
              <a:latin typeface="+mn-lt"/>
            </a:endParaRPr>
          </a:p>
          <a:p>
            <a:pPr marL="0" indent="0" algn="ctr" eaLnBrk="1" fontAlgn="auto" hangingPunct="1">
              <a:buFont typeface="Arial"/>
              <a:buNone/>
              <a:defRPr/>
            </a:pPr>
            <a:r>
              <a:rPr lang="en-US" u="sng" dirty="0">
                <a:solidFill>
                  <a:schemeClr val="hlink"/>
                </a:solidFill>
                <a:latin typeface="+mn-lt"/>
                <a:hlinkClick r:id="rId6"/>
              </a:rPr>
              <a:t>https://www.uww.edu/library/archives</a:t>
            </a:r>
            <a:r>
              <a:rPr lang="en-US" dirty="0">
                <a:latin typeface="+mn-lt"/>
              </a:rPr>
              <a:t> </a:t>
            </a:r>
            <a:endParaRPr dirty="0">
              <a:latin typeface="+mn-lt"/>
            </a:endParaRPr>
          </a:p>
          <a:p>
            <a:pPr marL="0" indent="0" algn="ctr" eaLnBrk="1" fontAlgn="auto" hangingPunct="1">
              <a:buFont typeface="Arial"/>
              <a:buNone/>
              <a:defRPr/>
            </a:pPr>
            <a:r>
              <a:rPr lang="en-US" dirty="0">
                <a:latin typeface="+mn-lt"/>
              </a:rPr>
              <a:t>262-472-5520</a:t>
            </a:r>
            <a:endParaRPr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Google Shape;72;p2">
            <a:extLst>
              <a:ext uri="{FF2B5EF4-FFF2-40B4-BE49-F238E27FC236}">
                <a16:creationId xmlns:a16="http://schemas.microsoft.com/office/drawing/2014/main" id="{17FCBE32-3A06-4BFB-A29F-80916EBB393E}"/>
              </a:ext>
            </a:extLst>
          </p:cNvPr>
          <p:cNvSpPr txBox="1">
            <a:spLocks noGrp="1"/>
          </p:cNvSpPr>
          <p:nvPr>
            <p:ph type="body" idx="2"/>
          </p:nvPr>
        </p:nvSpPr>
        <p:spPr>
          <a:xfrm>
            <a:off x="1435100" y="1065213"/>
            <a:ext cx="9321800" cy="2106612"/>
          </a:xfrm>
        </p:spPr>
        <p:txBody>
          <a:bodyPr/>
          <a:lstStyle/>
          <a:p>
            <a:pPr marL="0" indent="0" algn="ctr" eaLnBrk="1" fontAlgn="auto" hangingPunct="1">
              <a:spcBef>
                <a:spcPts val="0"/>
              </a:spcBef>
              <a:buFont typeface="Arial"/>
              <a:buNone/>
              <a:defRPr/>
            </a:pPr>
            <a:r>
              <a:rPr lang="en-US" b="0" dirty="0">
                <a:latin typeface="+mj-lt"/>
              </a:rPr>
              <a:t>One Foot in Both Worlds: The Challenges of Working Across Departments and Meeting Our Goals</a:t>
            </a:r>
            <a:endParaRPr dirty="0">
              <a:latin typeface="+mj-lt"/>
            </a:endParaRPr>
          </a:p>
        </p:txBody>
      </p:sp>
      <p:sp>
        <p:nvSpPr>
          <p:cNvPr id="73" name="Google Shape;73;p2">
            <a:extLst>
              <a:ext uri="{FF2B5EF4-FFF2-40B4-BE49-F238E27FC236}">
                <a16:creationId xmlns:a16="http://schemas.microsoft.com/office/drawing/2014/main" id="{EF990735-C483-4133-9F95-F1288F176215}"/>
              </a:ext>
            </a:extLst>
          </p:cNvPr>
          <p:cNvSpPr txBox="1">
            <a:spLocks noGrp="1"/>
          </p:cNvSpPr>
          <p:nvPr>
            <p:ph type="body" idx="3"/>
          </p:nvPr>
        </p:nvSpPr>
        <p:spPr>
          <a:xfrm>
            <a:off x="1795463" y="3686175"/>
            <a:ext cx="8334375" cy="701675"/>
          </a:xfrm>
        </p:spPr>
        <p:txBody>
          <a:bodyPr/>
          <a:lstStyle/>
          <a:p>
            <a:pPr marL="0" indent="0" algn="ctr" eaLnBrk="1" fontAlgn="auto" hangingPunct="1">
              <a:spcBef>
                <a:spcPts val="0"/>
              </a:spcBef>
              <a:buFont typeface="Arial"/>
              <a:buNone/>
              <a:defRPr/>
            </a:pPr>
            <a:r>
              <a:rPr lang="en-US" dirty="0">
                <a:latin typeface="+mj-lt"/>
              </a:rPr>
              <a:t>Jennifer Motszko, Head of Archives</a:t>
            </a:r>
            <a:endParaRPr dirty="0">
              <a:latin typeface="+mj-lt"/>
            </a:endParaRPr>
          </a:p>
          <a:p>
            <a:pPr marL="0" indent="0" algn="ctr" eaLnBrk="1" fontAlgn="auto" hangingPunct="1">
              <a:spcBef>
                <a:spcPts val="0"/>
              </a:spcBef>
              <a:buFont typeface="Arial"/>
              <a:buNone/>
              <a:defRPr/>
            </a:pPr>
            <a:r>
              <a:rPr lang="en-US" dirty="0">
                <a:latin typeface="+mj-lt"/>
              </a:rPr>
              <a:t>Melanie Jones, Archives &amp; First Year Experience Librarian Autumn Oakey, Library Assistant</a:t>
            </a:r>
            <a:endParaRPr dirty="0">
              <a:latin typeface="+mj-lt"/>
            </a:endParaRPr>
          </a:p>
          <a:p>
            <a:pPr marL="0" indent="0" algn="ctr" eaLnBrk="1" fontAlgn="auto" hangingPunct="1">
              <a:spcBef>
                <a:spcPts val="0"/>
              </a:spcBef>
              <a:buFont typeface="Arial"/>
              <a:buNone/>
              <a:defRPr/>
            </a:pPr>
            <a:br>
              <a:rPr lang="en-US" dirty="0"/>
            </a:b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Google Shape;79;p3">
            <a:extLst>
              <a:ext uri="{FF2B5EF4-FFF2-40B4-BE49-F238E27FC236}">
                <a16:creationId xmlns:a16="http://schemas.microsoft.com/office/drawing/2014/main" id="{79515DB5-46B0-4580-9125-EFE208BE3063}"/>
              </a:ext>
            </a:extLst>
          </p:cNvPr>
          <p:cNvSpPr txBox="1">
            <a:spLocks noGrp="1"/>
          </p:cNvSpPr>
          <p:nvPr>
            <p:ph type="body" idx="2"/>
          </p:nvPr>
        </p:nvSpPr>
        <p:spPr/>
        <p:txBody>
          <a:bodyPr/>
          <a:lstStyle/>
          <a:p>
            <a:pPr marL="0" indent="0" eaLnBrk="1" fontAlgn="auto" hangingPunct="1">
              <a:spcBef>
                <a:spcPts val="0"/>
              </a:spcBef>
              <a:buFont typeface="Arial"/>
              <a:buNone/>
              <a:defRPr/>
            </a:pPr>
            <a:r>
              <a:rPr lang="en-US" dirty="0">
                <a:latin typeface="+mn-lt"/>
              </a:rPr>
              <a:t>Outline</a:t>
            </a:r>
            <a:endParaRPr dirty="0">
              <a:latin typeface="+mn-lt"/>
            </a:endParaRPr>
          </a:p>
        </p:txBody>
      </p:sp>
      <p:sp>
        <p:nvSpPr>
          <p:cNvPr id="80" name="Google Shape;80;p3">
            <a:extLst>
              <a:ext uri="{FF2B5EF4-FFF2-40B4-BE49-F238E27FC236}">
                <a16:creationId xmlns:a16="http://schemas.microsoft.com/office/drawing/2014/main" id="{9F912B7D-E6AD-40C4-B142-22F461A37EE2}"/>
              </a:ext>
            </a:extLst>
          </p:cNvPr>
          <p:cNvSpPr txBox="1">
            <a:spLocks noGrp="1"/>
          </p:cNvSpPr>
          <p:nvPr>
            <p:ph type="body" idx="3"/>
          </p:nvPr>
        </p:nvSpPr>
        <p:spPr>
          <a:xfrm>
            <a:off x="931863" y="1839913"/>
            <a:ext cx="5016500" cy="3722687"/>
          </a:xfrm>
        </p:spPr>
        <p:txBody>
          <a:bodyPr/>
          <a:lstStyle/>
          <a:p>
            <a:pPr marL="228600" indent="-228600" eaLnBrk="1" fontAlgn="auto" hangingPunct="1">
              <a:spcBef>
                <a:spcPts val="0"/>
              </a:spcBef>
              <a:defRPr/>
            </a:pPr>
            <a:r>
              <a:rPr lang="en-US" dirty="0">
                <a:latin typeface="+mj-lt"/>
              </a:rPr>
              <a:t>Overview of UW-Whitewater Library &amp; Archives</a:t>
            </a:r>
            <a:endParaRPr dirty="0">
              <a:latin typeface="+mj-lt"/>
            </a:endParaRPr>
          </a:p>
          <a:p>
            <a:pPr marL="228600" indent="-228600" eaLnBrk="1" fontAlgn="auto" hangingPunct="1">
              <a:defRPr/>
            </a:pPr>
            <a:r>
              <a:rPr lang="en-US" dirty="0">
                <a:latin typeface="+mj-lt"/>
              </a:rPr>
              <a:t>Job descriptions/challenges</a:t>
            </a:r>
            <a:endParaRPr dirty="0">
              <a:latin typeface="+mj-lt"/>
            </a:endParaRPr>
          </a:p>
          <a:p>
            <a:pPr marL="228600" indent="-228600" eaLnBrk="1" fontAlgn="auto" hangingPunct="1">
              <a:defRPr/>
            </a:pPr>
            <a:r>
              <a:rPr lang="en-US" dirty="0">
                <a:latin typeface="+mj-lt"/>
              </a:rPr>
              <a:t>Solutions</a:t>
            </a:r>
            <a:endParaRPr dirty="0">
              <a:latin typeface="+mj-lt"/>
            </a:endParaRPr>
          </a:p>
          <a:p>
            <a:pPr marL="228600" indent="-228600" eaLnBrk="1" fontAlgn="auto" hangingPunct="1">
              <a:defRPr/>
            </a:pPr>
            <a:r>
              <a:rPr lang="en-US" dirty="0">
                <a:latin typeface="+mj-lt"/>
              </a:rPr>
              <a:t>Benefits</a:t>
            </a:r>
            <a:endParaRPr dirty="0">
              <a:latin typeface="+mj-lt"/>
            </a:endParaRPr>
          </a:p>
          <a:p>
            <a:pPr marL="228600" indent="-63500" eaLnBrk="1" fontAlgn="auto" hangingPunct="1">
              <a:buFont typeface="Arial"/>
              <a:buNone/>
              <a:defRPr/>
            </a:pPr>
            <a:endParaRPr dirty="0"/>
          </a:p>
        </p:txBody>
      </p:sp>
      <p:pic>
        <p:nvPicPr>
          <p:cNvPr id="17412" name="Google Shape;81;p3" descr="Customer review">
            <a:extLst>
              <a:ext uri="{FF2B5EF4-FFF2-40B4-BE49-F238E27FC236}">
                <a16:creationId xmlns:a16="http://schemas.microsoft.com/office/drawing/2014/main" id="{941C8B76-BD36-47A0-88B6-FAA426CA2096}"/>
              </a:ext>
            </a:extLst>
          </p:cNvPr>
          <p:cNvPicPr>
            <a:picLocks noGrp="1" noChangeArrowheads="1"/>
          </p:cNvPicPr>
          <p:nvPr>
            <p:ph type="body" idx="4"/>
          </p:nvPr>
        </p:nvPicPr>
        <p:blipFill>
          <a:blip r:embed="rId3">
            <a:extLst>
              <a:ext uri="{28A0092B-C50C-407E-A947-70E740481C1C}">
                <a14:useLocalDpi xmlns:a14="http://schemas.microsoft.com/office/drawing/2010/main" val="0"/>
              </a:ext>
            </a:extLst>
          </a:blip>
          <a:srcRect/>
          <a:stretch>
            <a:fillRect/>
          </a:stretch>
        </p:blipFill>
        <p:spPr>
          <a:xfrm>
            <a:off x="7264400" y="1350963"/>
            <a:ext cx="3481388" cy="3481387"/>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Google Shape;88;p4">
            <a:extLst>
              <a:ext uri="{FF2B5EF4-FFF2-40B4-BE49-F238E27FC236}">
                <a16:creationId xmlns:a16="http://schemas.microsoft.com/office/drawing/2014/main" id="{401F6337-9B78-45A6-B437-183D7ACCF69D}"/>
              </a:ext>
            </a:extLst>
          </p:cNvPr>
          <p:cNvSpPr txBox="1">
            <a:spLocks noGrp="1"/>
          </p:cNvSpPr>
          <p:nvPr>
            <p:ph type="body" idx="2"/>
          </p:nvPr>
        </p:nvSpPr>
        <p:spPr/>
        <p:txBody>
          <a:bodyPr/>
          <a:lstStyle/>
          <a:p>
            <a:pPr marL="0" indent="0" eaLnBrk="1" fontAlgn="auto" hangingPunct="1">
              <a:spcBef>
                <a:spcPts val="0"/>
              </a:spcBef>
              <a:buFont typeface="Arial"/>
              <a:buNone/>
              <a:defRPr/>
            </a:pPr>
            <a:r>
              <a:rPr lang="en-US" dirty="0">
                <a:latin typeface="+mj-lt"/>
              </a:rPr>
              <a:t>UW-Whitewater Libraries</a:t>
            </a:r>
            <a:endParaRPr dirty="0">
              <a:latin typeface="+mj-lt"/>
            </a:endParaRPr>
          </a:p>
        </p:txBody>
      </p:sp>
      <p:sp>
        <p:nvSpPr>
          <p:cNvPr id="89" name="Google Shape;89;p4">
            <a:extLst>
              <a:ext uri="{FF2B5EF4-FFF2-40B4-BE49-F238E27FC236}">
                <a16:creationId xmlns:a16="http://schemas.microsoft.com/office/drawing/2014/main" id="{52374B1E-3778-4547-817D-F4FAE87CF6D6}"/>
              </a:ext>
            </a:extLst>
          </p:cNvPr>
          <p:cNvSpPr txBox="1">
            <a:spLocks noGrp="1"/>
          </p:cNvSpPr>
          <p:nvPr>
            <p:ph type="body" idx="3"/>
          </p:nvPr>
        </p:nvSpPr>
        <p:spPr>
          <a:xfrm>
            <a:off x="771525" y="2368550"/>
            <a:ext cx="5192713" cy="3721100"/>
          </a:xfrm>
        </p:spPr>
        <p:txBody>
          <a:bodyPr/>
          <a:lstStyle/>
          <a:p>
            <a:pPr marL="228600" indent="-228600" eaLnBrk="1" fontAlgn="auto" hangingPunct="1">
              <a:spcBef>
                <a:spcPts val="0"/>
              </a:spcBef>
              <a:defRPr/>
            </a:pPr>
            <a:r>
              <a:rPr lang="en-US" b="1" dirty="0">
                <a:latin typeface="+mj-lt"/>
              </a:rPr>
              <a:t>Downturn in enrollment </a:t>
            </a:r>
            <a:endParaRPr b="1" dirty="0">
              <a:latin typeface="+mj-lt"/>
            </a:endParaRPr>
          </a:p>
          <a:p>
            <a:pPr marL="228600" indent="0" eaLnBrk="1" fontAlgn="auto" hangingPunct="1">
              <a:spcBef>
                <a:spcPts val="0"/>
              </a:spcBef>
              <a:buFont typeface="Arial"/>
              <a:buNone/>
              <a:defRPr/>
            </a:pPr>
            <a:endParaRPr b="1" dirty="0">
              <a:latin typeface="+mj-lt"/>
            </a:endParaRPr>
          </a:p>
          <a:p>
            <a:pPr marL="228600" indent="-228600" eaLnBrk="1" fontAlgn="auto" hangingPunct="1">
              <a:spcBef>
                <a:spcPts val="0"/>
              </a:spcBef>
              <a:defRPr/>
            </a:pPr>
            <a:r>
              <a:rPr lang="en-US" b="1" dirty="0">
                <a:latin typeface="+mj-lt"/>
              </a:rPr>
              <a:t>Addition of second library</a:t>
            </a:r>
            <a:endParaRPr b="1" dirty="0">
              <a:latin typeface="+mj-lt"/>
            </a:endParaRPr>
          </a:p>
          <a:p>
            <a:pPr marL="228600" indent="0" eaLnBrk="1" fontAlgn="auto" hangingPunct="1">
              <a:spcBef>
                <a:spcPts val="0"/>
              </a:spcBef>
              <a:buFont typeface="Arial"/>
              <a:buNone/>
              <a:defRPr/>
            </a:pPr>
            <a:endParaRPr b="1" dirty="0">
              <a:latin typeface="+mj-lt"/>
            </a:endParaRPr>
          </a:p>
          <a:p>
            <a:pPr marL="228600" indent="-228600" eaLnBrk="1" fontAlgn="auto" hangingPunct="1">
              <a:defRPr/>
            </a:pPr>
            <a:r>
              <a:rPr lang="en-US" b="1" dirty="0">
                <a:latin typeface="+mj-lt"/>
              </a:rPr>
              <a:t>Decrease in staff</a:t>
            </a:r>
            <a:endParaRPr b="1" dirty="0">
              <a:latin typeface="+mj-lt"/>
            </a:endParaRPr>
          </a:p>
        </p:txBody>
      </p:sp>
      <p:pic>
        <p:nvPicPr>
          <p:cNvPr id="19460" name="Google Shape;90;p4" descr="Downward trend">
            <a:extLst>
              <a:ext uri="{FF2B5EF4-FFF2-40B4-BE49-F238E27FC236}">
                <a16:creationId xmlns:a16="http://schemas.microsoft.com/office/drawing/2014/main" id="{EA36783A-3900-4CDF-9A1C-8E424116DCF0}"/>
              </a:ext>
            </a:extLst>
          </p:cNvPr>
          <p:cNvPicPr>
            <a:picLocks noGrp="1" noChangeArrowheads="1"/>
          </p:cNvPicPr>
          <p:nvPr>
            <p:ph type="body" idx="4"/>
          </p:nvPr>
        </p:nvPicPr>
        <p:blipFill>
          <a:blip r:embed="rId3">
            <a:extLst>
              <a:ext uri="{28A0092B-C50C-407E-A947-70E740481C1C}">
                <a14:useLocalDpi xmlns:a14="http://schemas.microsoft.com/office/drawing/2010/main" val="0"/>
              </a:ext>
            </a:extLst>
          </a:blip>
          <a:srcRect/>
          <a:stretch>
            <a:fillRect/>
          </a:stretch>
        </p:blipFill>
        <p:spPr>
          <a:xfrm>
            <a:off x="7324725" y="1463675"/>
            <a:ext cx="3657600" cy="36576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Google Shape;96;p5">
            <a:extLst>
              <a:ext uri="{FF2B5EF4-FFF2-40B4-BE49-F238E27FC236}">
                <a16:creationId xmlns:a16="http://schemas.microsoft.com/office/drawing/2014/main" id="{D8F48354-DC5A-4800-9684-AD72B6B94BE2}"/>
              </a:ext>
            </a:extLst>
          </p:cNvPr>
          <p:cNvSpPr txBox="1">
            <a:spLocks noGrp="1"/>
          </p:cNvSpPr>
          <p:nvPr>
            <p:ph type="body" idx="2"/>
          </p:nvPr>
        </p:nvSpPr>
        <p:spPr/>
        <p:txBody>
          <a:bodyPr/>
          <a:lstStyle/>
          <a:p>
            <a:pPr marL="0" indent="0" eaLnBrk="1" fontAlgn="auto" hangingPunct="1">
              <a:spcBef>
                <a:spcPts val="0"/>
              </a:spcBef>
              <a:buFont typeface="Arial"/>
              <a:buNone/>
              <a:defRPr/>
            </a:pPr>
            <a:r>
              <a:rPr lang="en-US" dirty="0">
                <a:latin typeface="+mj-lt"/>
              </a:rPr>
              <a:t>UW-Whitewater Archives </a:t>
            </a:r>
            <a:endParaRPr dirty="0">
              <a:latin typeface="+mj-lt"/>
            </a:endParaRPr>
          </a:p>
        </p:txBody>
      </p:sp>
      <p:sp>
        <p:nvSpPr>
          <p:cNvPr id="97" name="Google Shape;97;p5">
            <a:extLst>
              <a:ext uri="{FF2B5EF4-FFF2-40B4-BE49-F238E27FC236}">
                <a16:creationId xmlns:a16="http://schemas.microsoft.com/office/drawing/2014/main" id="{24A6875A-F94F-4366-8CB9-A32E3B005483}"/>
              </a:ext>
            </a:extLst>
          </p:cNvPr>
          <p:cNvSpPr txBox="1">
            <a:spLocks noGrp="1"/>
          </p:cNvSpPr>
          <p:nvPr>
            <p:ph type="body" idx="3"/>
          </p:nvPr>
        </p:nvSpPr>
        <p:spPr>
          <a:xfrm>
            <a:off x="603250" y="1839913"/>
            <a:ext cx="5008563" cy="3722687"/>
          </a:xfrm>
        </p:spPr>
        <p:txBody>
          <a:bodyPr/>
          <a:lstStyle/>
          <a:p>
            <a:pPr marL="228600" indent="-228600" eaLnBrk="1" fontAlgn="auto" hangingPunct="1">
              <a:spcBef>
                <a:spcPts val="0"/>
              </a:spcBef>
              <a:defRPr/>
            </a:pPr>
            <a:r>
              <a:rPr lang="en-US" dirty="0">
                <a:latin typeface="+mj-lt"/>
              </a:rPr>
              <a:t>University Archives, Special Collections, and Area Research Center</a:t>
            </a:r>
            <a:endParaRPr dirty="0">
              <a:latin typeface="+mj-lt"/>
            </a:endParaRPr>
          </a:p>
          <a:p>
            <a:pPr marL="228600" indent="-228600" eaLnBrk="1" fontAlgn="auto" hangingPunct="1">
              <a:defRPr/>
            </a:pPr>
            <a:r>
              <a:rPr lang="en-US" dirty="0">
                <a:latin typeface="+mj-lt"/>
              </a:rPr>
              <a:t>Serve internal and external researchers</a:t>
            </a:r>
            <a:endParaRPr dirty="0">
              <a:latin typeface="+mj-lt"/>
            </a:endParaRPr>
          </a:p>
          <a:p>
            <a:pPr marL="228600" indent="-228600" eaLnBrk="1" fontAlgn="auto" hangingPunct="1">
              <a:defRPr/>
            </a:pPr>
            <a:r>
              <a:rPr lang="en-US" dirty="0">
                <a:latin typeface="+mj-lt"/>
              </a:rPr>
              <a:t>Run records management and disposition for campus</a:t>
            </a:r>
            <a:endParaRPr dirty="0">
              <a:latin typeface="+mj-lt"/>
            </a:endParaRPr>
          </a:p>
          <a:p>
            <a:pPr marL="228600" indent="-63500" eaLnBrk="1" fontAlgn="auto" hangingPunct="1">
              <a:buFont typeface="Arial"/>
              <a:buNone/>
              <a:defRPr/>
            </a:pPr>
            <a:endParaRPr dirty="0"/>
          </a:p>
        </p:txBody>
      </p:sp>
      <p:pic>
        <p:nvPicPr>
          <p:cNvPr id="21508" name="Google Shape;98;p5">
            <a:extLst>
              <a:ext uri="{FF2B5EF4-FFF2-40B4-BE49-F238E27FC236}">
                <a16:creationId xmlns:a16="http://schemas.microsoft.com/office/drawing/2014/main" id="{A02A6965-46C2-4FFB-B4B2-C64EE7A24AC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0063" y="2347913"/>
            <a:ext cx="1773237"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Google Shape;99;p5">
            <a:extLst>
              <a:ext uri="{FF2B5EF4-FFF2-40B4-BE49-F238E27FC236}">
                <a16:creationId xmlns:a16="http://schemas.microsoft.com/office/drawing/2014/main" id="{D222DE99-C639-42F2-A211-EAA990AF76CF}"/>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4538" y="1081088"/>
            <a:ext cx="1773237"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Google Shape;100;p5">
            <a:extLst>
              <a:ext uri="{FF2B5EF4-FFF2-40B4-BE49-F238E27FC236}">
                <a16:creationId xmlns:a16="http://schemas.microsoft.com/office/drawing/2014/main" id="{D73DB364-AD79-42A9-8111-A8E4BABE1470}"/>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3525" y="3371850"/>
            <a:ext cx="1774825"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Google Shape;106;p6">
            <a:extLst>
              <a:ext uri="{FF2B5EF4-FFF2-40B4-BE49-F238E27FC236}">
                <a16:creationId xmlns:a16="http://schemas.microsoft.com/office/drawing/2014/main" id="{A6902BD7-D3F7-4695-AFA6-89B9686B0A4B}"/>
              </a:ext>
            </a:extLst>
          </p:cNvPr>
          <p:cNvSpPr txBox="1">
            <a:spLocks noGrp="1"/>
          </p:cNvSpPr>
          <p:nvPr>
            <p:ph type="body" idx="2"/>
          </p:nvPr>
        </p:nvSpPr>
        <p:spPr>
          <a:xfrm>
            <a:off x="495300" y="212725"/>
            <a:ext cx="10668000" cy="1066800"/>
          </a:xfrm>
        </p:spPr>
        <p:txBody>
          <a:bodyPr/>
          <a:lstStyle/>
          <a:p>
            <a:pPr marL="0" indent="0" eaLnBrk="1" fontAlgn="auto" hangingPunct="1">
              <a:spcBef>
                <a:spcPts val="0"/>
              </a:spcBef>
              <a:buFont typeface="Arial"/>
              <a:buNone/>
              <a:defRPr/>
            </a:pPr>
            <a:r>
              <a:rPr lang="en-US" dirty="0">
                <a:latin typeface="+mj-lt"/>
              </a:rPr>
              <a:t>Jennifer Motszko</a:t>
            </a:r>
            <a:endParaRPr dirty="0">
              <a:latin typeface="+mj-lt"/>
            </a:endParaRPr>
          </a:p>
        </p:txBody>
      </p:sp>
      <p:pic>
        <p:nvPicPr>
          <p:cNvPr id="107" name="Google Shape;107;p6">
            <a:extLst>
              <a:ext uri="{FF2B5EF4-FFF2-40B4-BE49-F238E27FC236}">
                <a16:creationId xmlns:a16="http://schemas.microsoft.com/office/drawing/2014/main" id="{A9877BEF-FFBF-4BE8-B509-266970B16922}"/>
              </a:ext>
            </a:extLst>
          </p:cNvPr>
          <p:cNvPicPr preferRelativeResize="0">
            <a:picLocks noGrp="1"/>
          </p:cNvPicPr>
          <p:nvPr>
            <p:ph type="body" idx="4"/>
          </p:nvPr>
        </p:nvPicPr>
        <p:blipFill rotWithShape="1">
          <a:blip r:embed="rId3">
            <a:alphaModFix/>
          </a:blip>
          <a:srcRect l="11390" t="4654" r="8084" b="20530"/>
          <a:stretch/>
        </p:blipFill>
        <p:spPr>
          <a:xfrm>
            <a:off x="6977063" y="333375"/>
            <a:ext cx="2457450" cy="3043238"/>
          </a:xfrm>
          <a:effectLst>
            <a:outerShdw blurRad="292100" dist="139700" dir="2700000" algn="tl" rotWithShape="0">
              <a:srgbClr val="333333">
                <a:alpha val="64705"/>
              </a:srgbClr>
            </a:outerShdw>
          </a:effectLst>
        </p:spPr>
      </p:pic>
      <p:pic>
        <p:nvPicPr>
          <p:cNvPr id="108" name="Google Shape;108;p6">
            <a:extLst>
              <a:ext uri="{FF2B5EF4-FFF2-40B4-BE49-F238E27FC236}">
                <a16:creationId xmlns:a16="http://schemas.microsoft.com/office/drawing/2014/main" id="{9843F6F8-B36C-43F8-B1A4-63232C03E435}"/>
              </a:ext>
            </a:extLst>
          </p:cNvPr>
          <p:cNvPicPr preferRelativeResize="0">
            <a:picLocks noGrp="1"/>
          </p:cNvPicPr>
          <p:nvPr>
            <p:ph type="body" idx="3"/>
          </p:nvPr>
        </p:nvPicPr>
        <p:blipFill rotWithShape="1">
          <a:blip r:embed="rId4">
            <a:alphaModFix/>
          </a:blip>
          <a:srcRect t="3555" r="3672" b="10588"/>
          <a:stretch/>
        </p:blipFill>
        <p:spPr>
          <a:xfrm>
            <a:off x="9142413" y="2862263"/>
            <a:ext cx="2457450" cy="2921000"/>
          </a:xfrm>
          <a:effectLst>
            <a:outerShdw blurRad="292100" dist="139700" dir="2700000" algn="tl" rotWithShape="0">
              <a:srgbClr val="333333">
                <a:alpha val="64705"/>
              </a:srgbClr>
            </a:outerShdw>
          </a:effectLst>
        </p:spPr>
      </p:pic>
      <p:sp>
        <p:nvSpPr>
          <p:cNvPr id="23557" name="Google Shape;109;p6">
            <a:extLst>
              <a:ext uri="{FF2B5EF4-FFF2-40B4-BE49-F238E27FC236}">
                <a16:creationId xmlns:a16="http://schemas.microsoft.com/office/drawing/2014/main" id="{6A0917EA-5B54-4BEA-BD14-08EE08E2625D}"/>
              </a:ext>
            </a:extLst>
          </p:cNvPr>
          <p:cNvSpPr txBox="1">
            <a:spLocks noChangeArrowheads="1"/>
          </p:cNvSpPr>
          <p:nvPr/>
        </p:nvSpPr>
        <p:spPr bwMode="auto">
          <a:xfrm>
            <a:off x="603250" y="1593850"/>
            <a:ext cx="827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200" b="1">
                <a:latin typeface="Calibri" panose="020F0502020204030204" pitchFamily="34" charset="0"/>
                <a:cs typeface="Calibri" panose="020F0502020204030204" pitchFamily="34" charset="0"/>
                <a:sym typeface="Calibri" panose="020F0502020204030204" pitchFamily="34" charset="0"/>
              </a:rPr>
              <a:t>2018</a:t>
            </a:r>
          </a:p>
        </p:txBody>
      </p:sp>
      <p:sp>
        <p:nvSpPr>
          <p:cNvPr id="23558" name="Google Shape;110;p6">
            <a:extLst>
              <a:ext uri="{FF2B5EF4-FFF2-40B4-BE49-F238E27FC236}">
                <a16:creationId xmlns:a16="http://schemas.microsoft.com/office/drawing/2014/main" id="{A8559643-56C7-44FC-A8E0-81454EFFC62A}"/>
              </a:ext>
            </a:extLst>
          </p:cNvPr>
          <p:cNvSpPr>
            <a:spLocks noChangeArrowheads="1"/>
          </p:cNvSpPr>
          <p:nvPr/>
        </p:nvSpPr>
        <p:spPr bwMode="auto">
          <a:xfrm>
            <a:off x="1430338" y="1774825"/>
            <a:ext cx="901700" cy="160338"/>
          </a:xfrm>
          <a:prstGeom prst="rightArrow">
            <a:avLst>
              <a:gd name="adj1" fmla="val 50000"/>
              <a:gd name="adj2" fmla="val 49546"/>
            </a:avLst>
          </a:prstGeom>
          <a:solidFill>
            <a:schemeClr val="tx2"/>
          </a:solidFill>
          <a:ln w="76200">
            <a:solidFill>
              <a:schemeClr val="bg2"/>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600"/>
          </a:p>
        </p:txBody>
      </p:sp>
      <p:sp>
        <p:nvSpPr>
          <p:cNvPr id="23559" name="Google Shape;111;p6">
            <a:extLst>
              <a:ext uri="{FF2B5EF4-FFF2-40B4-BE49-F238E27FC236}">
                <a16:creationId xmlns:a16="http://schemas.microsoft.com/office/drawing/2014/main" id="{7EDE9EFC-3BDF-47FC-A0D3-108C01E9BB0D}"/>
              </a:ext>
            </a:extLst>
          </p:cNvPr>
          <p:cNvSpPr txBox="1">
            <a:spLocks noChangeArrowheads="1"/>
          </p:cNvSpPr>
          <p:nvPr/>
        </p:nvSpPr>
        <p:spPr bwMode="auto">
          <a:xfrm>
            <a:off x="2549525" y="1531938"/>
            <a:ext cx="3975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200">
                <a:latin typeface="Calibri" panose="020F0502020204030204" pitchFamily="34" charset="0"/>
                <a:cs typeface="Calibri" panose="020F0502020204030204" pitchFamily="34" charset="0"/>
                <a:sym typeface="Calibri" panose="020F0502020204030204" pitchFamily="34" charset="0"/>
              </a:rPr>
              <a:t>Started at UW-Whitewater </a:t>
            </a:r>
          </a:p>
        </p:txBody>
      </p:sp>
      <p:sp>
        <p:nvSpPr>
          <p:cNvPr id="23560" name="Google Shape;112;p6">
            <a:extLst>
              <a:ext uri="{FF2B5EF4-FFF2-40B4-BE49-F238E27FC236}">
                <a16:creationId xmlns:a16="http://schemas.microsoft.com/office/drawing/2014/main" id="{81349969-DFC2-4B73-BCB7-BF671171EC92}"/>
              </a:ext>
            </a:extLst>
          </p:cNvPr>
          <p:cNvSpPr txBox="1">
            <a:spLocks noChangeArrowheads="1"/>
          </p:cNvSpPr>
          <p:nvPr/>
        </p:nvSpPr>
        <p:spPr bwMode="auto">
          <a:xfrm>
            <a:off x="1852613" y="2862263"/>
            <a:ext cx="45275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marL="457200" indent="-355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14400" indent="-355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2000"/>
              <a:buFont typeface="Calibri" panose="020F0502020204030204" pitchFamily="34" charset="0"/>
              <a:buChar char="●"/>
            </a:pPr>
            <a:r>
              <a:rPr lang="en-US" altLang="en-US" sz="2000">
                <a:latin typeface="Calibri" panose="020F0502020204030204" pitchFamily="34" charset="0"/>
                <a:cs typeface="Calibri" panose="020F0502020204030204" pitchFamily="34" charset="0"/>
                <a:sym typeface="Calibri" panose="020F0502020204030204" pitchFamily="34" charset="0"/>
              </a:rPr>
              <a:t>Head Archives</a:t>
            </a:r>
          </a:p>
          <a:p>
            <a:pPr lvl="1" eaLnBrk="1" hangingPunct="1">
              <a:buSzPts val="2000"/>
              <a:buFont typeface="Calibri" panose="020F0502020204030204" pitchFamily="34" charset="0"/>
              <a:buChar char="○"/>
            </a:pPr>
            <a:r>
              <a:rPr lang="en-US" altLang="en-US" sz="2000">
                <a:latin typeface="Calibri" panose="020F0502020204030204" pitchFamily="34" charset="0"/>
                <a:cs typeface="Calibri" panose="020F0502020204030204" pitchFamily="34" charset="0"/>
                <a:sym typeface="Calibri" panose="020F0502020204030204" pitchFamily="34" charset="0"/>
              </a:rPr>
              <a:t>supervise staff/students</a:t>
            </a:r>
          </a:p>
          <a:p>
            <a:pPr eaLnBrk="1" hangingPunct="1">
              <a:buSzPts val="2000"/>
              <a:buFont typeface="Calibri" panose="020F0502020204030204" pitchFamily="34" charset="0"/>
              <a:buChar char="●"/>
            </a:pPr>
            <a:r>
              <a:rPr lang="en-US" altLang="en-US" sz="2000">
                <a:latin typeface="Calibri" panose="020F0502020204030204" pitchFamily="34" charset="0"/>
                <a:cs typeface="Calibri" panose="020F0502020204030204" pitchFamily="34" charset="0"/>
                <a:sym typeface="Calibri" panose="020F0502020204030204" pitchFamily="34" charset="0"/>
              </a:rPr>
              <a:t>Records Officer</a:t>
            </a:r>
          </a:p>
          <a:p>
            <a:pPr eaLnBrk="1" hangingPunct="1">
              <a:buSzPts val="2000"/>
              <a:buFont typeface="Calibri" panose="020F0502020204030204" pitchFamily="34" charset="0"/>
              <a:buChar char="●"/>
            </a:pPr>
            <a:r>
              <a:rPr lang="en-US" altLang="en-US" sz="2000">
                <a:latin typeface="Calibri" panose="020F0502020204030204" pitchFamily="34" charset="0"/>
                <a:cs typeface="Calibri" panose="020F0502020204030204" pitchFamily="34" charset="0"/>
                <a:sym typeface="Calibri" panose="020F0502020204030204" pitchFamily="34" charset="0"/>
              </a:rPr>
              <a:t>Digital Repository</a:t>
            </a:r>
          </a:p>
          <a:p>
            <a:pPr eaLnBrk="1" hangingPunct="1">
              <a:buSzPts val="2000"/>
              <a:buFont typeface="Calibri" panose="020F0502020204030204" pitchFamily="34" charset="0"/>
              <a:buChar char="●"/>
            </a:pPr>
            <a:r>
              <a:rPr lang="en-US" altLang="en-US" sz="2000">
                <a:latin typeface="Calibri" panose="020F0502020204030204" pitchFamily="34" charset="0"/>
                <a:cs typeface="Calibri" panose="020F0502020204030204" pitchFamily="34" charset="0"/>
                <a:sym typeface="Calibri" panose="020F0502020204030204" pitchFamily="34" charset="0"/>
              </a:rPr>
              <a:t>Teach primary source literacy classes</a:t>
            </a:r>
          </a:p>
        </p:txBody>
      </p:sp>
      <p:sp>
        <p:nvSpPr>
          <p:cNvPr id="113" name="Google Shape;113;p6">
            <a:extLst>
              <a:ext uri="{FF2B5EF4-FFF2-40B4-BE49-F238E27FC236}">
                <a16:creationId xmlns:a16="http://schemas.microsoft.com/office/drawing/2014/main" id="{08EADAB0-732F-4EFE-A04D-260FF94F7DF8}"/>
              </a:ext>
            </a:extLst>
          </p:cNvPr>
          <p:cNvSpPr/>
          <p:nvPr/>
        </p:nvSpPr>
        <p:spPr>
          <a:xfrm rot="10800000">
            <a:off x="890588" y="3552825"/>
            <a:ext cx="539750" cy="538163"/>
          </a:xfrm>
          <a:prstGeom prst="bentUpArrow">
            <a:avLst>
              <a:gd name="adj1" fmla="val 25000"/>
              <a:gd name="adj2" fmla="val 25000"/>
              <a:gd name="adj3" fmla="val 25000"/>
            </a:avLst>
          </a:prstGeom>
          <a:solidFill>
            <a:srgbClr val="592C82"/>
          </a:solidFill>
          <a:ln w="9525" cap="flat" cmpd="sng">
            <a:solidFill>
              <a:schemeClr val="dk2"/>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562" name="Google Shape;114;p6">
            <a:extLst>
              <a:ext uri="{FF2B5EF4-FFF2-40B4-BE49-F238E27FC236}">
                <a16:creationId xmlns:a16="http://schemas.microsoft.com/office/drawing/2014/main" id="{ABC6AC4D-FC15-4CA5-9699-686BD91A2E38}"/>
              </a:ext>
            </a:extLst>
          </p:cNvPr>
          <p:cNvSpPr txBox="1">
            <a:spLocks noChangeArrowheads="1"/>
          </p:cNvSpPr>
          <p:nvPr/>
        </p:nvSpPr>
        <p:spPr bwMode="auto">
          <a:xfrm>
            <a:off x="603250" y="4156075"/>
            <a:ext cx="10334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200" b="1">
                <a:latin typeface="Calibri" panose="020F0502020204030204" pitchFamily="34" charset="0"/>
                <a:cs typeface="Calibri" panose="020F0502020204030204" pitchFamily="34" charset="0"/>
                <a:sym typeface="Calibri" panose="020F0502020204030204" pitchFamily="34" charset="0"/>
              </a:rPr>
              <a:t>2020</a:t>
            </a:r>
          </a:p>
        </p:txBody>
      </p:sp>
      <p:sp>
        <p:nvSpPr>
          <p:cNvPr id="23563" name="Google Shape;115;p6">
            <a:extLst>
              <a:ext uri="{FF2B5EF4-FFF2-40B4-BE49-F238E27FC236}">
                <a16:creationId xmlns:a16="http://schemas.microsoft.com/office/drawing/2014/main" id="{92D60DFB-1407-43DD-B6F4-308594EAF172}"/>
              </a:ext>
            </a:extLst>
          </p:cNvPr>
          <p:cNvSpPr>
            <a:spLocks noChangeArrowheads="1"/>
          </p:cNvSpPr>
          <p:nvPr/>
        </p:nvSpPr>
        <p:spPr bwMode="auto">
          <a:xfrm flipH="1">
            <a:off x="3001963" y="2160588"/>
            <a:ext cx="131762" cy="539750"/>
          </a:xfrm>
          <a:prstGeom prst="downArrow">
            <a:avLst>
              <a:gd name="adj1" fmla="val 50000"/>
              <a:gd name="adj2" fmla="val 49726"/>
            </a:avLst>
          </a:prstGeom>
          <a:solidFill>
            <a:schemeClr val="tx2"/>
          </a:solidFill>
          <a:ln w="76200">
            <a:solidFill>
              <a:srgbClr val="592C82"/>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23564" name="Google Shape;116;p6">
            <a:extLst>
              <a:ext uri="{FF2B5EF4-FFF2-40B4-BE49-F238E27FC236}">
                <a16:creationId xmlns:a16="http://schemas.microsoft.com/office/drawing/2014/main" id="{0A574084-A168-4E7C-9AF3-26324B9923EE}"/>
              </a:ext>
            </a:extLst>
          </p:cNvPr>
          <p:cNvSpPr txBox="1">
            <a:spLocks noChangeArrowheads="1"/>
          </p:cNvSpPr>
          <p:nvPr/>
        </p:nvSpPr>
        <p:spPr bwMode="auto">
          <a:xfrm>
            <a:off x="603250" y="4840288"/>
            <a:ext cx="3975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marL="457200" indent="-355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2000"/>
              <a:buFont typeface="Calibri" panose="020F0502020204030204" pitchFamily="34" charset="0"/>
              <a:buChar char="●"/>
            </a:pPr>
            <a:r>
              <a:rPr lang="en-US" altLang="en-US" sz="2000">
                <a:latin typeface="Calibri" panose="020F0502020204030204" pitchFamily="34" charset="0"/>
                <a:cs typeface="Calibri" panose="020F0502020204030204" pitchFamily="34" charset="0"/>
                <a:sym typeface="Calibri" panose="020F0502020204030204" pitchFamily="34" charset="0"/>
              </a:rPr>
              <a:t>Liaison to History Department</a:t>
            </a:r>
          </a:p>
          <a:p>
            <a:pPr eaLnBrk="1" hangingPunct="1">
              <a:buSzPts val="2000"/>
              <a:buFont typeface="Calibri" panose="020F0502020204030204" pitchFamily="34" charset="0"/>
              <a:buChar char="●"/>
            </a:pPr>
            <a:r>
              <a:rPr lang="en-US" altLang="en-US" sz="2000">
                <a:latin typeface="Calibri" panose="020F0502020204030204" pitchFamily="34" charset="0"/>
                <a:cs typeface="Calibri" panose="020F0502020204030204" pitchFamily="34" charset="0"/>
                <a:sym typeface="Calibri" panose="020F0502020204030204" pitchFamily="34" charset="0"/>
              </a:rPr>
              <a:t>Access to Archives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Google Shape;121;p7">
            <a:extLst>
              <a:ext uri="{FF2B5EF4-FFF2-40B4-BE49-F238E27FC236}">
                <a16:creationId xmlns:a16="http://schemas.microsoft.com/office/drawing/2014/main" id="{0E50FF64-D5C2-423E-8163-DF37675F633B}"/>
              </a:ext>
            </a:extLst>
          </p:cNvPr>
          <p:cNvSpPr txBox="1">
            <a:spLocks noGrp="1"/>
          </p:cNvSpPr>
          <p:nvPr>
            <p:ph type="body" idx="2"/>
          </p:nvPr>
        </p:nvSpPr>
        <p:spPr/>
        <p:txBody>
          <a:bodyPr/>
          <a:lstStyle/>
          <a:p>
            <a:pPr marL="0" indent="0" eaLnBrk="1" fontAlgn="auto" hangingPunct="1">
              <a:spcBef>
                <a:spcPts val="0"/>
              </a:spcBef>
              <a:buFont typeface="Arial"/>
              <a:buNone/>
              <a:defRPr/>
            </a:pPr>
            <a:r>
              <a:rPr lang="en-US" dirty="0">
                <a:latin typeface="+mj-lt"/>
              </a:rPr>
              <a:t>Challenges as a manager</a:t>
            </a:r>
            <a:endParaRPr dirty="0">
              <a:latin typeface="+mj-lt"/>
            </a:endParaRPr>
          </a:p>
        </p:txBody>
      </p:sp>
      <p:sp>
        <p:nvSpPr>
          <p:cNvPr id="122" name="Google Shape;122;p7">
            <a:extLst>
              <a:ext uri="{FF2B5EF4-FFF2-40B4-BE49-F238E27FC236}">
                <a16:creationId xmlns:a16="http://schemas.microsoft.com/office/drawing/2014/main" id="{6850B93E-6B67-47E5-B501-131EAA66795D}"/>
              </a:ext>
            </a:extLst>
          </p:cNvPr>
          <p:cNvSpPr txBox="1">
            <a:spLocks noGrp="1"/>
          </p:cNvSpPr>
          <p:nvPr>
            <p:ph type="body" idx="3"/>
          </p:nvPr>
        </p:nvSpPr>
        <p:spPr>
          <a:xfrm>
            <a:off x="5476875" y="1949450"/>
            <a:ext cx="6013450" cy="3721100"/>
          </a:xfrm>
        </p:spPr>
        <p:txBody>
          <a:bodyPr/>
          <a:lstStyle/>
          <a:p>
            <a:pPr marL="228600" indent="-228600" eaLnBrk="1" fontAlgn="auto" hangingPunct="1">
              <a:spcBef>
                <a:spcPts val="0"/>
              </a:spcBef>
              <a:defRPr/>
            </a:pPr>
            <a:r>
              <a:rPr lang="en-US" dirty="0">
                <a:latin typeface="+mj-lt"/>
              </a:rPr>
              <a:t>Moving projects forward </a:t>
            </a:r>
            <a:endParaRPr dirty="0">
              <a:latin typeface="+mj-lt"/>
            </a:endParaRPr>
          </a:p>
          <a:p>
            <a:pPr marL="228600" indent="-228600" eaLnBrk="1" fontAlgn="auto" hangingPunct="1">
              <a:defRPr/>
            </a:pPr>
            <a:r>
              <a:rPr lang="en-US" dirty="0">
                <a:latin typeface="+mj-lt"/>
              </a:rPr>
              <a:t>Advocating for/balancing workload of staff</a:t>
            </a:r>
            <a:endParaRPr dirty="0">
              <a:latin typeface="+mj-lt"/>
            </a:endParaRPr>
          </a:p>
          <a:p>
            <a:pPr marL="228600" indent="-228600" eaLnBrk="1" fontAlgn="auto" hangingPunct="1">
              <a:defRPr/>
            </a:pPr>
            <a:r>
              <a:rPr lang="en-US" dirty="0">
                <a:latin typeface="+mj-lt"/>
              </a:rPr>
              <a:t>Consistent communication with staff</a:t>
            </a:r>
            <a:endParaRPr dirty="0">
              <a:latin typeface="+mj-lt"/>
            </a:endParaRPr>
          </a:p>
          <a:p>
            <a:pPr marL="228600" indent="-228600" eaLnBrk="1" fontAlgn="auto" hangingPunct="1">
              <a:defRPr/>
            </a:pPr>
            <a:r>
              <a:rPr lang="en-US" dirty="0">
                <a:latin typeface="+mj-lt"/>
              </a:rPr>
              <a:t>Communicating needs to other supervisors</a:t>
            </a:r>
            <a:endParaRPr dirty="0">
              <a:latin typeface="+mj-lt"/>
            </a:endParaRPr>
          </a:p>
          <a:p>
            <a:pPr marL="228600" indent="-228600" eaLnBrk="1" fontAlgn="auto" hangingPunct="1">
              <a:defRPr/>
            </a:pPr>
            <a:r>
              <a:rPr lang="en-US" dirty="0">
                <a:latin typeface="+mj-lt"/>
              </a:rPr>
              <a:t>Setting priorities within department</a:t>
            </a:r>
            <a:endParaRPr dirty="0">
              <a:latin typeface="+mj-lt"/>
            </a:endParaRPr>
          </a:p>
          <a:p>
            <a:pPr marL="228600" indent="-63500" eaLnBrk="1" fontAlgn="auto" hangingPunct="1">
              <a:buFont typeface="Arial"/>
              <a:buNone/>
              <a:defRPr/>
            </a:pPr>
            <a:endParaRPr dirty="0"/>
          </a:p>
        </p:txBody>
      </p:sp>
      <p:pic>
        <p:nvPicPr>
          <p:cNvPr id="25604" name="Google Shape;123;p7" descr="Climbing">
            <a:extLst>
              <a:ext uri="{FF2B5EF4-FFF2-40B4-BE49-F238E27FC236}">
                <a16:creationId xmlns:a16="http://schemas.microsoft.com/office/drawing/2014/main" id="{0EB65935-F5D7-45F9-8C7C-21F94139E1D0}"/>
              </a:ext>
            </a:extLst>
          </p:cNvPr>
          <p:cNvPicPr>
            <a:picLocks noGrp="1" noChangeArrowheads="1"/>
          </p:cNvPicPr>
          <p:nvPr>
            <p:ph type="body" idx="4"/>
          </p:nvPr>
        </p:nvPicPr>
        <p:blipFill>
          <a:blip r:embed="rId3">
            <a:extLst>
              <a:ext uri="{28A0092B-C50C-407E-A947-70E740481C1C}">
                <a14:useLocalDpi xmlns:a14="http://schemas.microsoft.com/office/drawing/2010/main" val="0"/>
              </a:ext>
            </a:extLst>
          </a:blip>
          <a:srcRect/>
          <a:stretch>
            <a:fillRect/>
          </a:stretch>
        </p:blipFill>
        <p:spPr>
          <a:xfrm>
            <a:off x="1090613" y="1966913"/>
            <a:ext cx="3443287" cy="3443287"/>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650" name="Google Shape;128;p8">
            <a:extLst>
              <a:ext uri="{FF2B5EF4-FFF2-40B4-BE49-F238E27FC236}">
                <a16:creationId xmlns:a16="http://schemas.microsoft.com/office/drawing/2014/main" id="{8D76B587-E981-4426-AC23-1504DB13D292}"/>
              </a:ext>
            </a:extLst>
          </p:cNvPr>
          <p:cNvCxnSpPr>
            <a:cxnSpLocks noChangeShapeType="1"/>
          </p:cNvCxnSpPr>
          <p:nvPr/>
        </p:nvCxnSpPr>
        <p:spPr bwMode="auto">
          <a:xfrm>
            <a:off x="1225550" y="1908175"/>
            <a:ext cx="9420225" cy="0"/>
          </a:xfrm>
          <a:prstGeom prst="straightConnector1">
            <a:avLst/>
          </a:prstGeom>
          <a:noFill/>
          <a:ln w="38100">
            <a:solidFill>
              <a:srgbClr val="A14DCE"/>
            </a:solidFill>
            <a:miter lim="800000"/>
            <a:headEnd type="none" w="sm" len="sm"/>
            <a:tailEnd type="none" w="sm" len="sm"/>
          </a:ln>
          <a:extLst>
            <a:ext uri="{909E8E84-426E-40DD-AFC4-6F175D3DCCD1}">
              <a14:hiddenFill xmlns:a14="http://schemas.microsoft.com/office/drawing/2010/main">
                <a:noFill/>
              </a14:hiddenFill>
            </a:ext>
          </a:extLst>
        </p:spPr>
      </p:cxnSp>
      <p:sp>
        <p:nvSpPr>
          <p:cNvPr id="129" name="Google Shape;129;p8">
            <a:extLst>
              <a:ext uri="{FF2B5EF4-FFF2-40B4-BE49-F238E27FC236}">
                <a16:creationId xmlns:a16="http://schemas.microsoft.com/office/drawing/2014/main" id="{42D075E8-1A4A-4841-A185-C41B90B78E6D}"/>
              </a:ext>
            </a:extLst>
          </p:cNvPr>
          <p:cNvSpPr txBox="1"/>
          <p:nvPr/>
        </p:nvSpPr>
        <p:spPr>
          <a:xfrm>
            <a:off x="1095375" y="2033588"/>
            <a:ext cx="1979613" cy="922337"/>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sz="1800" kern="0" dirty="0">
                <a:solidFill>
                  <a:schemeClr val="dk1"/>
                </a:solidFill>
                <a:latin typeface="+mn-lt"/>
                <a:ea typeface="Avenir"/>
                <a:cs typeface="Avenir"/>
                <a:sym typeface="Avenir"/>
              </a:rPr>
              <a:t>Undergraduate intern at UWW UA-ARC</a:t>
            </a:r>
            <a:endParaRPr kern="0" dirty="0">
              <a:latin typeface="+mn-lt"/>
              <a:ea typeface="Arial"/>
              <a:cs typeface="Arial"/>
              <a:sym typeface="Arial"/>
            </a:endParaRPr>
          </a:p>
        </p:txBody>
      </p:sp>
      <p:sp>
        <p:nvSpPr>
          <p:cNvPr id="130" name="Google Shape;130;p8">
            <a:extLst>
              <a:ext uri="{FF2B5EF4-FFF2-40B4-BE49-F238E27FC236}">
                <a16:creationId xmlns:a16="http://schemas.microsoft.com/office/drawing/2014/main" id="{8F868FAF-C6ED-4BBF-A951-11E075CBFC49}"/>
              </a:ext>
            </a:extLst>
          </p:cNvPr>
          <p:cNvSpPr txBox="1"/>
          <p:nvPr/>
        </p:nvSpPr>
        <p:spPr>
          <a:xfrm>
            <a:off x="1193800" y="1570038"/>
            <a:ext cx="1881188" cy="369887"/>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sz="1800" b="1" kern="0" dirty="0">
                <a:solidFill>
                  <a:schemeClr val="dk1"/>
                </a:solidFill>
                <a:latin typeface="+mj-lt"/>
                <a:ea typeface="Avenir"/>
                <a:cs typeface="Avenir"/>
                <a:sym typeface="Avenir"/>
              </a:rPr>
              <a:t>January 2021</a:t>
            </a:r>
            <a:endParaRPr sz="1800" b="1" kern="0" dirty="0">
              <a:solidFill>
                <a:schemeClr val="lt1"/>
              </a:solidFill>
              <a:latin typeface="+mj-lt"/>
              <a:ea typeface="Avenir"/>
              <a:cs typeface="Avenir"/>
              <a:sym typeface="Avenir"/>
            </a:endParaRPr>
          </a:p>
        </p:txBody>
      </p:sp>
      <p:sp>
        <p:nvSpPr>
          <p:cNvPr id="131" name="Google Shape;131;p8">
            <a:extLst>
              <a:ext uri="{FF2B5EF4-FFF2-40B4-BE49-F238E27FC236}">
                <a16:creationId xmlns:a16="http://schemas.microsoft.com/office/drawing/2014/main" id="{1FACE4D8-F650-4CCA-BBBB-EADFF9BBF9C8}"/>
              </a:ext>
            </a:extLst>
          </p:cNvPr>
          <p:cNvSpPr txBox="1"/>
          <p:nvPr/>
        </p:nvSpPr>
        <p:spPr>
          <a:xfrm>
            <a:off x="3708400" y="1558925"/>
            <a:ext cx="1400175" cy="369888"/>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sz="1800" b="1" kern="0" dirty="0">
                <a:solidFill>
                  <a:schemeClr val="dk1"/>
                </a:solidFill>
                <a:latin typeface="+mn-lt"/>
                <a:ea typeface="Avenir"/>
                <a:cs typeface="Avenir"/>
                <a:sym typeface="Avenir"/>
              </a:rPr>
              <a:t>June 2021</a:t>
            </a:r>
            <a:endParaRPr sz="1800" b="1" kern="0" dirty="0">
              <a:solidFill>
                <a:schemeClr val="lt1"/>
              </a:solidFill>
              <a:latin typeface="+mn-lt"/>
              <a:ea typeface="Avenir"/>
              <a:cs typeface="Avenir"/>
              <a:sym typeface="Avenir"/>
            </a:endParaRPr>
          </a:p>
        </p:txBody>
      </p:sp>
      <p:sp>
        <p:nvSpPr>
          <p:cNvPr id="132" name="Google Shape;132;p8">
            <a:extLst>
              <a:ext uri="{FF2B5EF4-FFF2-40B4-BE49-F238E27FC236}">
                <a16:creationId xmlns:a16="http://schemas.microsoft.com/office/drawing/2014/main" id="{7236E26C-8E65-4E19-B4B2-CBC20FD5F312}"/>
              </a:ext>
            </a:extLst>
          </p:cNvPr>
          <p:cNvSpPr txBox="1"/>
          <p:nvPr/>
        </p:nvSpPr>
        <p:spPr>
          <a:xfrm>
            <a:off x="3457575" y="2022475"/>
            <a:ext cx="2076450" cy="923925"/>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sz="1800" kern="0" dirty="0">
                <a:solidFill>
                  <a:schemeClr val="dk1"/>
                </a:solidFill>
                <a:latin typeface="+mn-lt"/>
                <a:ea typeface="Avenir"/>
                <a:cs typeface="Avenir"/>
                <a:sym typeface="Avenir"/>
              </a:rPr>
              <a:t>Library Assistant at UWW Andersen Library</a:t>
            </a:r>
            <a:endParaRPr kern="0" dirty="0">
              <a:latin typeface="+mn-lt"/>
              <a:ea typeface="Arial"/>
              <a:cs typeface="Arial"/>
              <a:sym typeface="Arial"/>
            </a:endParaRPr>
          </a:p>
        </p:txBody>
      </p:sp>
      <p:sp>
        <p:nvSpPr>
          <p:cNvPr id="133" name="Google Shape;133;p8">
            <a:extLst>
              <a:ext uri="{FF2B5EF4-FFF2-40B4-BE49-F238E27FC236}">
                <a16:creationId xmlns:a16="http://schemas.microsoft.com/office/drawing/2014/main" id="{5CD88F54-7D6E-49E4-82EE-9E0C5E5FC0B5}"/>
              </a:ext>
            </a:extLst>
          </p:cNvPr>
          <p:cNvSpPr txBox="1"/>
          <p:nvPr/>
        </p:nvSpPr>
        <p:spPr>
          <a:xfrm>
            <a:off x="5916613" y="2012950"/>
            <a:ext cx="1944687" cy="923925"/>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sz="1800" kern="0" dirty="0">
                <a:solidFill>
                  <a:schemeClr val="dk1"/>
                </a:solidFill>
                <a:latin typeface="+mn-lt"/>
                <a:ea typeface="Avenir"/>
                <a:cs typeface="Avenir"/>
                <a:sym typeface="Avenir"/>
              </a:rPr>
              <a:t>Library Assistant at UWW Rock County campus</a:t>
            </a:r>
            <a:endParaRPr kern="0" dirty="0">
              <a:latin typeface="+mn-lt"/>
              <a:ea typeface="Arial"/>
              <a:cs typeface="Arial"/>
              <a:sym typeface="Arial"/>
            </a:endParaRPr>
          </a:p>
        </p:txBody>
      </p:sp>
      <p:sp>
        <p:nvSpPr>
          <p:cNvPr id="134" name="Google Shape;134;p8">
            <a:extLst>
              <a:ext uri="{FF2B5EF4-FFF2-40B4-BE49-F238E27FC236}">
                <a16:creationId xmlns:a16="http://schemas.microsoft.com/office/drawing/2014/main" id="{46A0E4DD-6ADB-4513-808B-F5825769A1F6}"/>
              </a:ext>
            </a:extLst>
          </p:cNvPr>
          <p:cNvSpPr txBox="1"/>
          <p:nvPr/>
        </p:nvSpPr>
        <p:spPr>
          <a:xfrm>
            <a:off x="8361363" y="1973263"/>
            <a:ext cx="1855787" cy="922337"/>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sz="1800" kern="0" dirty="0">
                <a:solidFill>
                  <a:schemeClr val="dk1"/>
                </a:solidFill>
                <a:latin typeface="+mn-lt"/>
                <a:ea typeface="Avenir"/>
                <a:cs typeface="Avenir"/>
                <a:sym typeface="Avenir"/>
              </a:rPr>
              <a:t>Graduate Student at UW-Milwaukee</a:t>
            </a:r>
            <a:endParaRPr kern="0" dirty="0">
              <a:latin typeface="+mn-lt"/>
              <a:ea typeface="Arial"/>
              <a:cs typeface="Arial"/>
              <a:sym typeface="Arial"/>
            </a:endParaRPr>
          </a:p>
        </p:txBody>
      </p:sp>
      <p:sp>
        <p:nvSpPr>
          <p:cNvPr id="135" name="Google Shape;135;p8">
            <a:extLst>
              <a:ext uri="{FF2B5EF4-FFF2-40B4-BE49-F238E27FC236}">
                <a16:creationId xmlns:a16="http://schemas.microsoft.com/office/drawing/2014/main" id="{0131A0EC-1194-48D6-BC51-07E42F04D630}"/>
              </a:ext>
            </a:extLst>
          </p:cNvPr>
          <p:cNvSpPr txBox="1"/>
          <p:nvPr/>
        </p:nvSpPr>
        <p:spPr>
          <a:xfrm>
            <a:off x="6107113" y="1560513"/>
            <a:ext cx="1400175" cy="368300"/>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sz="1800" b="1" kern="0" dirty="0">
                <a:solidFill>
                  <a:schemeClr val="dk1"/>
                </a:solidFill>
                <a:latin typeface="+mn-lt"/>
                <a:ea typeface="Avenir"/>
                <a:cs typeface="Avenir"/>
                <a:sym typeface="Avenir"/>
              </a:rPr>
              <a:t>July 2022</a:t>
            </a:r>
            <a:endParaRPr sz="1800" b="1" kern="0" dirty="0">
              <a:solidFill>
                <a:schemeClr val="lt1"/>
              </a:solidFill>
              <a:latin typeface="+mn-lt"/>
              <a:ea typeface="Avenir"/>
              <a:cs typeface="Avenir"/>
              <a:sym typeface="Avenir"/>
            </a:endParaRPr>
          </a:p>
        </p:txBody>
      </p:sp>
      <p:sp>
        <p:nvSpPr>
          <p:cNvPr id="136" name="Google Shape;136;p8">
            <a:extLst>
              <a:ext uri="{FF2B5EF4-FFF2-40B4-BE49-F238E27FC236}">
                <a16:creationId xmlns:a16="http://schemas.microsoft.com/office/drawing/2014/main" id="{AC38D8F0-A4F4-4DFA-9846-AA1DE64F5C16}"/>
              </a:ext>
            </a:extLst>
          </p:cNvPr>
          <p:cNvSpPr txBox="1"/>
          <p:nvPr/>
        </p:nvSpPr>
        <p:spPr>
          <a:xfrm>
            <a:off x="8262938" y="1574800"/>
            <a:ext cx="2206625" cy="339725"/>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sz="1600" b="1" kern="0" dirty="0">
                <a:solidFill>
                  <a:schemeClr val="dk1"/>
                </a:solidFill>
                <a:latin typeface="+mj-lt"/>
                <a:ea typeface="Avenir"/>
                <a:cs typeface="Avenir"/>
                <a:sym typeface="Avenir"/>
              </a:rPr>
              <a:t>September 2022</a:t>
            </a:r>
            <a:endParaRPr sz="1600" b="1" kern="0" dirty="0">
              <a:solidFill>
                <a:schemeClr val="lt1"/>
              </a:solidFill>
              <a:latin typeface="+mj-lt"/>
              <a:ea typeface="Avenir"/>
              <a:cs typeface="Avenir"/>
              <a:sym typeface="Avenir"/>
            </a:endParaRPr>
          </a:p>
        </p:txBody>
      </p:sp>
      <p:sp>
        <p:nvSpPr>
          <p:cNvPr id="137" name="Google Shape;137;p8">
            <a:extLst>
              <a:ext uri="{FF2B5EF4-FFF2-40B4-BE49-F238E27FC236}">
                <a16:creationId xmlns:a16="http://schemas.microsoft.com/office/drawing/2014/main" id="{CD28B876-DCF8-4388-8EA0-C72E7D74D278}"/>
              </a:ext>
            </a:extLst>
          </p:cNvPr>
          <p:cNvSpPr txBox="1">
            <a:spLocks noGrp="1"/>
          </p:cNvSpPr>
          <p:nvPr>
            <p:ph type="body" idx="2"/>
          </p:nvPr>
        </p:nvSpPr>
        <p:spPr>
          <a:xfrm>
            <a:off x="423863" y="-31750"/>
            <a:ext cx="10668000" cy="1066800"/>
          </a:xfrm>
        </p:spPr>
        <p:txBody>
          <a:bodyPr/>
          <a:lstStyle/>
          <a:p>
            <a:pPr marL="0" indent="0" eaLnBrk="1" fontAlgn="auto" hangingPunct="1">
              <a:spcBef>
                <a:spcPts val="0"/>
              </a:spcBef>
              <a:buFont typeface="Arial"/>
              <a:buNone/>
              <a:defRPr/>
            </a:pPr>
            <a:r>
              <a:rPr lang="en-US" dirty="0">
                <a:latin typeface="+mj-lt"/>
              </a:rPr>
              <a:t>Autumn Oakey</a:t>
            </a:r>
            <a:endParaRPr dirty="0">
              <a:latin typeface="+mj-lt"/>
            </a:endParaRPr>
          </a:p>
        </p:txBody>
      </p:sp>
      <p:pic>
        <p:nvPicPr>
          <p:cNvPr id="27660" name="Google Shape;138;p8" descr="Hierarchy">
            <a:extLst>
              <a:ext uri="{FF2B5EF4-FFF2-40B4-BE49-F238E27FC236}">
                <a16:creationId xmlns:a16="http://schemas.microsoft.com/office/drawing/2014/main" id="{C80EB9F1-89FC-43A5-8506-F8816F04A43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3100388"/>
            <a:ext cx="608013"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Google Shape;139;p8" descr="Document">
            <a:extLst>
              <a:ext uri="{FF2B5EF4-FFF2-40B4-BE49-F238E27FC236}">
                <a16:creationId xmlns:a16="http://schemas.microsoft.com/office/drawing/2014/main" id="{291A4279-4AB7-4FE5-8B4F-BE60194619BF}"/>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4700" y="3103563"/>
            <a:ext cx="608013"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Google Shape;140;p8" descr="Person eating">
            <a:extLst>
              <a:ext uri="{FF2B5EF4-FFF2-40B4-BE49-F238E27FC236}">
                <a16:creationId xmlns:a16="http://schemas.microsoft.com/office/drawing/2014/main" id="{68D481C5-39BC-4C71-B82F-840565D78265}"/>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6763" y="3087688"/>
            <a:ext cx="703262"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Google Shape;141;p8" descr="Newspaper">
            <a:extLst>
              <a:ext uri="{FF2B5EF4-FFF2-40B4-BE49-F238E27FC236}">
                <a16:creationId xmlns:a16="http://schemas.microsoft.com/office/drawing/2014/main" id="{4BADCA30-9D88-403D-B0BF-4B61122DA48B}"/>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9350" y="3067050"/>
            <a:ext cx="703263"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Google Shape;142;p8" descr="Box">
            <a:extLst>
              <a:ext uri="{FF2B5EF4-FFF2-40B4-BE49-F238E27FC236}">
                <a16:creationId xmlns:a16="http://schemas.microsoft.com/office/drawing/2014/main" id="{5D3E4FD4-DD51-4FA0-BB48-64B48426BDAD}"/>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5638" y="3124200"/>
            <a:ext cx="6080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Google Shape;143;p8" descr="Books">
            <a:extLst>
              <a:ext uri="{FF2B5EF4-FFF2-40B4-BE49-F238E27FC236}">
                <a16:creationId xmlns:a16="http://schemas.microsoft.com/office/drawing/2014/main" id="{729E7DA8-FFA8-4BD8-BE0F-4714322C66D6}"/>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0450" y="3124200"/>
            <a:ext cx="6096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Google Shape;144;p8" descr="Laptop">
            <a:extLst>
              <a:ext uri="{FF2B5EF4-FFF2-40B4-BE49-F238E27FC236}">
                <a16:creationId xmlns:a16="http://schemas.microsoft.com/office/drawing/2014/main" id="{26DC9C6F-395A-463A-B834-EFC03F1B9FC5}"/>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9288" y="3100388"/>
            <a:ext cx="608012"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Google Shape;145;p8">
            <a:extLst>
              <a:ext uri="{FF2B5EF4-FFF2-40B4-BE49-F238E27FC236}">
                <a16:creationId xmlns:a16="http://schemas.microsoft.com/office/drawing/2014/main" id="{B0955BD0-059B-4B34-9C4D-DA7D34F145F5}"/>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l="-246" t="15080" r="246" b="22951"/>
          <a:stretch>
            <a:fillRect/>
          </a:stretch>
        </p:blipFill>
        <p:spPr bwMode="auto">
          <a:xfrm>
            <a:off x="2247900" y="4429125"/>
            <a:ext cx="2711450" cy="2241550"/>
          </a:xfrm>
          <a:prstGeom prst="rect">
            <a:avLst/>
          </a:prstGeom>
          <a:noFill/>
          <a:ln>
            <a:noFill/>
          </a:ln>
          <a:effectLst>
            <a:outerShdw blurRad="165100" dist="76201"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Google Shape;146;p8">
            <a:extLst>
              <a:ext uri="{FF2B5EF4-FFF2-40B4-BE49-F238E27FC236}">
                <a16:creationId xmlns:a16="http://schemas.microsoft.com/office/drawing/2014/main" id="{F226ABD5-01D6-4393-885A-03FB486CCCD2}"/>
              </a:ext>
            </a:extLst>
          </p:cNvPr>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l="14610" t="11011" r="11591" b="8257"/>
          <a:stretch>
            <a:fillRect/>
          </a:stretch>
        </p:blipFill>
        <p:spPr bwMode="auto">
          <a:xfrm>
            <a:off x="7146925" y="4054475"/>
            <a:ext cx="1793875" cy="2616200"/>
          </a:xfrm>
          <a:prstGeom prst="rect">
            <a:avLst/>
          </a:prstGeom>
          <a:noFill/>
          <a:ln>
            <a:noFill/>
          </a:ln>
          <a:effectLst>
            <a:outerShdw blurRad="165100" dist="76201"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9" name="Google Shape;147;p8" descr="Group">
            <a:extLst>
              <a:ext uri="{FF2B5EF4-FFF2-40B4-BE49-F238E27FC236}">
                <a16:creationId xmlns:a16="http://schemas.microsoft.com/office/drawing/2014/main" id="{2D7C67E7-62CE-4A46-8178-54ED861622FB}"/>
              </a:ext>
            </a:extLst>
          </p:cNvPr>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37275" y="3055938"/>
            <a:ext cx="750888"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Google Shape;152;p9">
            <a:extLst>
              <a:ext uri="{FF2B5EF4-FFF2-40B4-BE49-F238E27FC236}">
                <a16:creationId xmlns:a16="http://schemas.microsoft.com/office/drawing/2014/main" id="{0672E2F5-0A08-472A-BC47-2B3D045ABDEF}"/>
              </a:ext>
            </a:extLst>
          </p:cNvPr>
          <p:cNvSpPr txBox="1">
            <a:spLocks noGrp="1"/>
          </p:cNvSpPr>
          <p:nvPr>
            <p:ph type="body" idx="2"/>
          </p:nvPr>
        </p:nvSpPr>
        <p:spPr>
          <a:xfrm>
            <a:off x="212725" y="198438"/>
            <a:ext cx="10668000" cy="1066800"/>
          </a:xfrm>
        </p:spPr>
        <p:txBody>
          <a:bodyPr/>
          <a:lstStyle/>
          <a:p>
            <a:pPr marL="0" indent="0" eaLnBrk="1" fontAlgn="auto" hangingPunct="1">
              <a:spcBef>
                <a:spcPts val="0"/>
              </a:spcBef>
              <a:buFont typeface="Arial"/>
              <a:buNone/>
              <a:defRPr/>
            </a:pPr>
            <a:r>
              <a:rPr lang="en-US" dirty="0">
                <a:latin typeface="+mj-lt"/>
              </a:rPr>
              <a:t>Challenge of Rock County/Archives position</a:t>
            </a:r>
            <a:endParaRPr dirty="0">
              <a:latin typeface="+mj-lt"/>
            </a:endParaRPr>
          </a:p>
        </p:txBody>
      </p:sp>
      <p:cxnSp>
        <p:nvCxnSpPr>
          <p:cNvPr id="29699" name="Google Shape;153;p9">
            <a:extLst>
              <a:ext uri="{FF2B5EF4-FFF2-40B4-BE49-F238E27FC236}">
                <a16:creationId xmlns:a16="http://schemas.microsoft.com/office/drawing/2014/main" id="{D155963F-89D3-49A7-8BEF-D0520CD1201F}"/>
              </a:ext>
            </a:extLst>
          </p:cNvPr>
          <p:cNvCxnSpPr>
            <a:cxnSpLocks noChangeShapeType="1"/>
          </p:cNvCxnSpPr>
          <p:nvPr/>
        </p:nvCxnSpPr>
        <p:spPr bwMode="auto">
          <a:xfrm rot="10800000" flipH="1">
            <a:off x="4003675" y="2670175"/>
            <a:ext cx="962025" cy="939800"/>
          </a:xfrm>
          <a:prstGeom prst="curvedConnector3">
            <a:avLst>
              <a:gd name="adj1" fmla="val 50000"/>
            </a:avLst>
          </a:prstGeom>
          <a:noFill/>
          <a:ln w="9525">
            <a:solidFill>
              <a:schemeClr val="accent1"/>
            </a:solidFill>
            <a:miter lim="800000"/>
            <a:headEnd type="triangle" w="med" len="med"/>
            <a:tailEnd type="triangle" w="med" len="med"/>
          </a:ln>
          <a:extLst>
            <a:ext uri="{909E8E84-426E-40DD-AFC4-6F175D3DCCD1}">
              <a14:hiddenFill xmlns:a14="http://schemas.microsoft.com/office/drawing/2010/main">
                <a:noFill/>
              </a14:hiddenFill>
            </a:ext>
          </a:extLst>
        </p:spPr>
      </p:cxnSp>
      <p:pic>
        <p:nvPicPr>
          <p:cNvPr id="29700" name="Google Shape;154;p9" descr="Marker">
            <a:extLst>
              <a:ext uri="{FF2B5EF4-FFF2-40B4-BE49-F238E27FC236}">
                <a16:creationId xmlns:a16="http://schemas.microsoft.com/office/drawing/2014/main" id="{DC278D42-340F-4C48-AA91-865FD5AA286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7613" y="3414713"/>
            <a:ext cx="2809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Google Shape;155;p9" descr="Marker">
            <a:extLst>
              <a:ext uri="{FF2B5EF4-FFF2-40B4-BE49-F238E27FC236}">
                <a16:creationId xmlns:a16="http://schemas.microsoft.com/office/drawing/2014/main" id="{2427D58F-642D-431B-BF9A-97C390A8869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422525"/>
            <a:ext cx="25558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 name="Google Shape;156;p9">
            <a:extLst>
              <a:ext uri="{FF2B5EF4-FFF2-40B4-BE49-F238E27FC236}">
                <a16:creationId xmlns:a16="http://schemas.microsoft.com/office/drawing/2014/main" id="{C0740140-F80C-4798-983B-4E15D6C9857A}"/>
              </a:ext>
            </a:extLst>
          </p:cNvPr>
          <p:cNvSpPr txBox="1"/>
          <p:nvPr/>
        </p:nvSpPr>
        <p:spPr>
          <a:xfrm>
            <a:off x="3625850" y="2052638"/>
            <a:ext cx="2541588" cy="369887"/>
          </a:xfrm>
          <a:prstGeom prst="rect">
            <a:avLst/>
          </a:prstGeom>
          <a:noFill/>
          <a:ln>
            <a:noFill/>
          </a:ln>
        </p:spPr>
        <p:txBody>
          <a:bodyPr spcFirstLastPara="1" lIns="91425" tIns="45700" rIns="91425" bIns="45700">
            <a:spAutoFit/>
          </a:bodyPr>
          <a:lstStyle/>
          <a:p>
            <a:pPr eaLnBrk="1" fontAlgn="auto" hangingPunct="1">
              <a:spcBef>
                <a:spcPts val="0"/>
              </a:spcBef>
              <a:spcAft>
                <a:spcPts val="0"/>
              </a:spcAft>
              <a:buClr>
                <a:srgbClr val="000000"/>
              </a:buClr>
              <a:buFont typeface="Arial"/>
              <a:buNone/>
              <a:defRPr/>
            </a:pPr>
            <a:r>
              <a:rPr lang="en-US" sz="1800" b="1" kern="0" dirty="0">
                <a:solidFill>
                  <a:srgbClr val="592C82"/>
                </a:solidFill>
                <a:latin typeface="+mn-lt"/>
                <a:ea typeface="Avenir"/>
                <a:cs typeface="Avenir"/>
                <a:sym typeface="Avenir"/>
              </a:rPr>
              <a:t>UW-W Main Campus</a:t>
            </a:r>
            <a:endParaRPr sz="1800" kern="0" dirty="0">
              <a:latin typeface="+mn-lt"/>
              <a:ea typeface="Arial"/>
              <a:cs typeface="Arial"/>
              <a:sym typeface="Arial"/>
            </a:endParaRPr>
          </a:p>
        </p:txBody>
      </p:sp>
      <p:sp>
        <p:nvSpPr>
          <p:cNvPr id="157" name="Google Shape;157;p9">
            <a:extLst>
              <a:ext uri="{FF2B5EF4-FFF2-40B4-BE49-F238E27FC236}">
                <a16:creationId xmlns:a16="http://schemas.microsoft.com/office/drawing/2014/main" id="{9BBE0D81-0678-49F3-A152-B59CB9BFCF1B}"/>
              </a:ext>
            </a:extLst>
          </p:cNvPr>
          <p:cNvSpPr txBox="1"/>
          <p:nvPr/>
        </p:nvSpPr>
        <p:spPr>
          <a:xfrm>
            <a:off x="2492375" y="3670300"/>
            <a:ext cx="4435475" cy="369888"/>
          </a:xfrm>
          <a:prstGeom prst="rect">
            <a:avLst/>
          </a:prstGeom>
          <a:noFill/>
          <a:ln>
            <a:noFill/>
          </a:ln>
        </p:spPr>
        <p:txBody>
          <a:bodyPr spcFirstLastPara="1" lIns="91425" tIns="45700" rIns="91425" bIns="45700">
            <a:spAutoFit/>
          </a:bodyPr>
          <a:lstStyle/>
          <a:p>
            <a:pPr eaLnBrk="1" fontAlgn="auto" hangingPunct="1">
              <a:spcBef>
                <a:spcPts val="0"/>
              </a:spcBef>
              <a:spcAft>
                <a:spcPts val="0"/>
              </a:spcAft>
              <a:buClr>
                <a:srgbClr val="000000"/>
              </a:buClr>
              <a:buFont typeface="Arial"/>
              <a:buNone/>
              <a:defRPr/>
            </a:pPr>
            <a:r>
              <a:rPr lang="en-US" sz="1800" kern="0" dirty="0">
                <a:solidFill>
                  <a:srgbClr val="592C82"/>
                </a:solidFill>
                <a:latin typeface="+mj-lt"/>
                <a:ea typeface="Avenir"/>
                <a:cs typeface="Avenir"/>
                <a:sym typeface="Avenir"/>
              </a:rPr>
              <a:t>UW-W-Rock County Campus</a:t>
            </a:r>
            <a:endParaRPr sz="1800" kern="0" dirty="0">
              <a:latin typeface="+mj-lt"/>
              <a:ea typeface="Arial"/>
              <a:cs typeface="Arial"/>
              <a:sym typeface="Arial"/>
            </a:endParaRPr>
          </a:p>
        </p:txBody>
      </p:sp>
      <p:sp>
        <p:nvSpPr>
          <p:cNvPr id="158" name="Google Shape;158;p9">
            <a:extLst>
              <a:ext uri="{FF2B5EF4-FFF2-40B4-BE49-F238E27FC236}">
                <a16:creationId xmlns:a16="http://schemas.microsoft.com/office/drawing/2014/main" id="{5BE06DBA-EF4C-4650-88AB-5E017DA03AA2}"/>
              </a:ext>
            </a:extLst>
          </p:cNvPr>
          <p:cNvSpPr txBox="1"/>
          <p:nvPr/>
        </p:nvSpPr>
        <p:spPr>
          <a:xfrm>
            <a:off x="9293225" y="4141788"/>
            <a:ext cx="2133600" cy="460375"/>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sz="2400" b="1" kern="0" dirty="0">
                <a:solidFill>
                  <a:schemeClr val="dk1"/>
                </a:solidFill>
                <a:latin typeface="+mj-lt"/>
                <a:ea typeface="Avenir"/>
                <a:cs typeface="Avenir"/>
                <a:sym typeface="Avenir"/>
              </a:rPr>
              <a:t>Experience</a:t>
            </a:r>
            <a:endParaRPr kern="0" dirty="0">
              <a:latin typeface="+mj-lt"/>
              <a:ea typeface="Arial"/>
              <a:cs typeface="Arial"/>
              <a:sym typeface="Arial"/>
            </a:endParaRPr>
          </a:p>
        </p:txBody>
      </p:sp>
      <p:sp>
        <p:nvSpPr>
          <p:cNvPr id="159" name="Google Shape;159;p9">
            <a:extLst>
              <a:ext uri="{FF2B5EF4-FFF2-40B4-BE49-F238E27FC236}">
                <a16:creationId xmlns:a16="http://schemas.microsoft.com/office/drawing/2014/main" id="{6C81A591-B3D3-490C-8CC0-35B90BDE754D}"/>
              </a:ext>
            </a:extLst>
          </p:cNvPr>
          <p:cNvSpPr txBox="1"/>
          <p:nvPr/>
        </p:nvSpPr>
        <p:spPr>
          <a:xfrm>
            <a:off x="2889250" y="4141788"/>
            <a:ext cx="3079750" cy="460375"/>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sz="2400" b="1" kern="0" dirty="0">
                <a:solidFill>
                  <a:schemeClr val="dk1"/>
                </a:solidFill>
                <a:latin typeface="+mj-lt"/>
                <a:ea typeface="Avenir"/>
                <a:cs typeface="Avenir"/>
                <a:sym typeface="Avenir"/>
              </a:rPr>
              <a:t>Distance</a:t>
            </a:r>
            <a:endParaRPr kern="0" dirty="0">
              <a:latin typeface="+mj-lt"/>
              <a:ea typeface="Arial"/>
              <a:cs typeface="Arial"/>
              <a:sym typeface="Arial"/>
            </a:endParaRPr>
          </a:p>
        </p:txBody>
      </p:sp>
      <p:pic>
        <p:nvPicPr>
          <p:cNvPr id="29706" name="Google Shape;160;p9" descr="Internet">
            <a:extLst>
              <a:ext uri="{FF2B5EF4-FFF2-40B4-BE49-F238E27FC236}">
                <a16:creationId xmlns:a16="http://schemas.microsoft.com/office/drawing/2014/main" id="{62695289-396C-4774-A79A-A8B1A084D12B}"/>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8475" y="2249488"/>
            <a:ext cx="1504950"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 name="Google Shape;161;p9">
            <a:extLst>
              <a:ext uri="{FF2B5EF4-FFF2-40B4-BE49-F238E27FC236}">
                <a16:creationId xmlns:a16="http://schemas.microsoft.com/office/drawing/2014/main" id="{B5A69854-B48B-4D61-82C0-87B087CB5B63}"/>
              </a:ext>
            </a:extLst>
          </p:cNvPr>
          <p:cNvSpPr txBox="1"/>
          <p:nvPr/>
        </p:nvSpPr>
        <p:spPr>
          <a:xfrm>
            <a:off x="6070600" y="4141788"/>
            <a:ext cx="3081338" cy="460375"/>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sz="2400" b="1" kern="0" dirty="0">
                <a:solidFill>
                  <a:schemeClr val="dk1"/>
                </a:solidFill>
                <a:latin typeface="+mj-lt"/>
                <a:ea typeface="Avenir"/>
                <a:cs typeface="Avenir"/>
                <a:sym typeface="Avenir"/>
              </a:rPr>
              <a:t>Technology</a:t>
            </a:r>
            <a:endParaRPr kern="0" dirty="0">
              <a:latin typeface="+mj-lt"/>
              <a:ea typeface="Arial"/>
              <a:cs typeface="Arial"/>
              <a:sym typeface="Arial"/>
            </a:endParaRPr>
          </a:p>
        </p:txBody>
      </p:sp>
      <p:sp>
        <p:nvSpPr>
          <p:cNvPr id="162" name="Google Shape;162;p9">
            <a:extLst>
              <a:ext uri="{FF2B5EF4-FFF2-40B4-BE49-F238E27FC236}">
                <a16:creationId xmlns:a16="http://schemas.microsoft.com/office/drawing/2014/main" id="{583707FE-C011-4DDC-BFC5-C101418B2EBC}"/>
              </a:ext>
            </a:extLst>
          </p:cNvPr>
          <p:cNvSpPr txBox="1"/>
          <p:nvPr/>
        </p:nvSpPr>
        <p:spPr>
          <a:xfrm>
            <a:off x="136525" y="4141788"/>
            <a:ext cx="2541588" cy="460375"/>
          </a:xfrm>
          <a:prstGeom prst="rect">
            <a:avLst/>
          </a:prstGeom>
          <a:noFill/>
          <a:ln>
            <a:noFill/>
          </a:ln>
        </p:spPr>
        <p:txBody>
          <a:bodyPr spcFirstLastPara="1" lIns="91425" tIns="45700" rIns="91425" bIns="45700">
            <a:spAutoFit/>
          </a:bodyPr>
          <a:lstStyle/>
          <a:p>
            <a:pPr algn="ctr" eaLnBrk="1" fontAlgn="auto" hangingPunct="1">
              <a:spcBef>
                <a:spcPts val="0"/>
              </a:spcBef>
              <a:spcAft>
                <a:spcPts val="0"/>
              </a:spcAft>
              <a:buClr>
                <a:srgbClr val="000000"/>
              </a:buClr>
              <a:buFont typeface="Arial"/>
              <a:buNone/>
              <a:defRPr/>
            </a:pPr>
            <a:r>
              <a:rPr lang="en-US" sz="2400" b="1" kern="0" dirty="0">
                <a:solidFill>
                  <a:schemeClr val="dk1"/>
                </a:solidFill>
                <a:latin typeface="+mn-lt"/>
                <a:ea typeface="Avenir"/>
                <a:cs typeface="Avenir"/>
                <a:sym typeface="Avenir"/>
              </a:rPr>
              <a:t>Juggling</a:t>
            </a:r>
            <a:endParaRPr kern="0" dirty="0">
              <a:latin typeface="+mn-lt"/>
              <a:ea typeface="Arial"/>
              <a:cs typeface="Arial"/>
              <a:sym typeface="Arial"/>
            </a:endParaRPr>
          </a:p>
        </p:txBody>
      </p:sp>
      <p:pic>
        <p:nvPicPr>
          <p:cNvPr id="29709" name="Google Shape;163;p9">
            <a:extLst>
              <a:ext uri="{FF2B5EF4-FFF2-40B4-BE49-F238E27FC236}">
                <a16:creationId xmlns:a16="http://schemas.microsoft.com/office/drawing/2014/main" id="{9CFC9227-DC86-4A49-B65F-3EFE612EF0C6}"/>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5650" y="2287588"/>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0" name="Google Shape;164;p9">
            <a:extLst>
              <a:ext uri="{FF2B5EF4-FFF2-40B4-BE49-F238E27FC236}">
                <a16:creationId xmlns:a16="http://schemas.microsoft.com/office/drawing/2014/main" id="{B985AE6E-1953-42AB-9CB2-6E9C46F71425}"/>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688" y="2025650"/>
            <a:ext cx="1700212"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UWW Custom">
      <a:dk1>
        <a:srgbClr val="000000"/>
      </a:dk1>
      <a:lt1>
        <a:srgbClr val="FFFFFF"/>
      </a:lt1>
      <a:dk2>
        <a:srgbClr val="501D6A"/>
      </a:dk2>
      <a:lt2>
        <a:srgbClr val="A2A9AD"/>
      </a:lt2>
      <a:accent1>
        <a:srgbClr val="3C1951"/>
      </a:accent1>
      <a:accent2>
        <a:srgbClr val="F3EBD3"/>
      </a:accent2>
      <a:accent3>
        <a:srgbClr val="CFD2D3"/>
      </a:accent3>
      <a:accent4>
        <a:srgbClr val="E21569"/>
      </a:accent4>
      <a:accent5>
        <a:srgbClr val="FCB813"/>
      </a:accent5>
      <a:accent6>
        <a:srgbClr val="6FC7B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1408</Words>
  <Application>Microsoft Office PowerPoint</Application>
  <PresentationFormat>Widescreen</PresentationFormat>
  <Paragraphs>217</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Avenir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Motszko, Jennifer</dc:creator>
  <cp:lastModifiedBy>Motszko, Jennifer</cp:lastModifiedBy>
  <cp:revision>13</cp:revision>
  <dcterms:created xsi:type="dcterms:W3CDTF">2023-03-14T21:08:49Z</dcterms:created>
  <dcterms:modified xsi:type="dcterms:W3CDTF">2023-05-01T20:14:49Z</dcterms:modified>
</cp:coreProperties>
</file>