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sldIdLst>
    <p:sldId id="256" r:id="rId5"/>
    <p:sldId id="261" r:id="rId6"/>
    <p:sldId id="263" r:id="rId7"/>
    <p:sldId id="264" r:id="rId8"/>
    <p:sldId id="262" r:id="rId9"/>
    <p:sldId id="265" r:id="rId10"/>
    <p:sldId id="270" r:id="rId11"/>
    <p:sldId id="257" r:id="rId12"/>
    <p:sldId id="383" r:id="rId13"/>
    <p:sldId id="277" r:id="rId14"/>
    <p:sldId id="378" r:id="rId15"/>
    <p:sldId id="266" r:id="rId16"/>
    <p:sldId id="379" r:id="rId17"/>
    <p:sldId id="368" r:id="rId18"/>
    <p:sldId id="373" r:id="rId19"/>
    <p:sldId id="271" r:id="rId20"/>
    <p:sldId id="377" r:id="rId21"/>
    <p:sldId id="372" r:id="rId22"/>
    <p:sldId id="267" r:id="rId23"/>
    <p:sldId id="374" r:id="rId24"/>
    <p:sldId id="272" r:id="rId25"/>
    <p:sldId id="273" r:id="rId26"/>
    <p:sldId id="385" r:id="rId27"/>
    <p:sldId id="274" r:id="rId28"/>
    <p:sldId id="390" r:id="rId29"/>
    <p:sldId id="391" r:id="rId30"/>
    <p:sldId id="384" r:id="rId31"/>
    <p:sldId id="268" r:id="rId32"/>
    <p:sldId id="259" r:id="rId33"/>
    <p:sldId id="375" r:id="rId34"/>
    <p:sldId id="380" r:id="rId35"/>
    <p:sldId id="276" r:id="rId36"/>
    <p:sldId id="376" r:id="rId37"/>
    <p:sldId id="386" r:id="rId38"/>
    <p:sldId id="367" r:id="rId39"/>
    <p:sldId id="2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901E24"/>
    <a:srgbClr val="034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8DE9-1133-794A-B06A-850CE3BFA87D}"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100148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Epigenetics tells the story of how our lived experiences and the environmental lifestyle </a:t>
            </a:r>
          </a:p>
          <a:p>
            <a:r>
              <a:rPr lang="en-US"/>
              <a:t>we live change the way our DNA and genetic traits. These traits are passed down intergenerationally.  </a:t>
            </a:r>
            <a:endParaRPr lang="en-US">
              <a:ea typeface="Calibri"/>
              <a:cs typeface="Calibri"/>
            </a:endParaRPr>
          </a:p>
          <a:p>
            <a:r>
              <a:rPr lang="en-US"/>
              <a:t>Genes are the blueprint that provide instructions for making proteins in our bodies.  All processes that make us human require these proteins and help to define who we are. Epigenetics describes the way that our genes are turned on and off – whether a specific gene is used or not. </a:t>
            </a:r>
            <a:r>
              <a:rPr lang="en-US" b="1"/>
              <a:t>We now know that what we experience in life changes our epigenetic profile, or in other words, life experience changes our genes – really getting under our skin. Not only does this affect the individual, the way our bodies respond to stress can be passed from one generation to the next through our genes.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3942954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Youtube</a:t>
            </a:r>
            <a:r>
              <a:rPr lang="en-US">
                <a:cs typeface="Calibri"/>
              </a:rPr>
              <a:t> clip Author- It didn't start with you. Mark </a:t>
            </a:r>
            <a:r>
              <a:rPr lang="en-US" err="1">
                <a:cs typeface="Calibri"/>
              </a:rPr>
              <a:t>Wolynn</a:t>
            </a:r>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3148310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1998 10 questions designed to help pediatricians predict/ intervene on behalf of patients  </a:t>
            </a:r>
            <a:r>
              <a:rPr lang="en-US" b="1"/>
              <a:t>The CDC-</a:t>
            </a:r>
            <a:r>
              <a:rPr lang="en-US" b="1" err="1"/>
              <a:t>Kasier</a:t>
            </a:r>
            <a:r>
              <a:rPr lang="en-US" b="1"/>
              <a:t> ACE study found that adults with an ACE score of 4 or more were at significantly greater risk for many behavioral, physical, and mental health issues later in life.</a:t>
            </a:r>
            <a:endParaRPr lang="en-US"/>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319602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discuss the process of skill building to ‘hear’ our central nervous system and how this “in the moment” insight can move us toward emotional and physical healing. </a:t>
            </a:r>
          </a:p>
        </p:txBody>
      </p:sp>
      <p:sp>
        <p:nvSpPr>
          <p:cNvPr id="4" name="Slide Number Placeholder 3"/>
          <p:cNvSpPr>
            <a:spLocks noGrp="1"/>
          </p:cNvSpPr>
          <p:nvPr>
            <p:ph type="sldNum" sz="quarter" idx="5"/>
          </p:nvPr>
        </p:nvSpPr>
        <p:spPr/>
        <p:txBody>
          <a:bodyPr/>
          <a:lstStyle/>
          <a:p>
            <a:fld id="{6393F7A4-F8A4-B14E-8920-E41B9F061B0B}" type="slidenum">
              <a:rPr lang="en-US" smtClean="0"/>
              <a:t>16</a:t>
            </a:fld>
            <a:endParaRPr lang="en-US"/>
          </a:p>
        </p:txBody>
      </p:sp>
    </p:spTree>
    <p:extLst>
      <p:ext uri="{BB962C8B-B14F-4D97-AF65-F5344CB8AC3E}">
        <p14:creationId xmlns:p14="http://schemas.microsoft.com/office/powerpoint/2010/main" val="172690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Polyvagal Theory, proposed by Stephen Porges, </a:t>
            </a:r>
            <a:r>
              <a:rPr lang="en-US" b="1"/>
              <a:t>describes how the mammalian autonomic nervous system evolved to keep us safe and alive</a:t>
            </a:r>
            <a:endParaRPr lang="en-US"/>
          </a:p>
        </p:txBody>
      </p:sp>
      <p:sp>
        <p:nvSpPr>
          <p:cNvPr id="4" name="Slide Number Placeholder 3"/>
          <p:cNvSpPr>
            <a:spLocks noGrp="1"/>
          </p:cNvSpPr>
          <p:nvPr>
            <p:ph type="sldNum" sz="quarter" idx="5"/>
          </p:nvPr>
        </p:nvSpPr>
        <p:spPr/>
        <p:txBody>
          <a:bodyPr/>
          <a:lstStyle/>
          <a:p>
            <a:fld id="{6393F7A4-F8A4-B14E-8920-E41B9F061B0B}" type="slidenum">
              <a:rPr lang="en-US" smtClean="0"/>
              <a:t>17</a:t>
            </a:fld>
            <a:endParaRPr lang="en-US"/>
          </a:p>
        </p:txBody>
      </p:sp>
    </p:spTree>
    <p:extLst>
      <p:ext uri="{BB962C8B-B14F-4D97-AF65-F5344CB8AC3E}">
        <p14:creationId xmlns:p14="http://schemas.microsoft.com/office/powerpoint/2010/main" val="208035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19</a:t>
            </a:fld>
            <a:endParaRPr lang="en-US"/>
          </a:p>
        </p:txBody>
      </p:sp>
    </p:spTree>
    <p:extLst>
      <p:ext uri="{BB962C8B-B14F-4D97-AF65-F5344CB8AC3E}">
        <p14:creationId xmlns:p14="http://schemas.microsoft.com/office/powerpoint/2010/main" val="184969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21</a:t>
            </a:fld>
            <a:endParaRPr lang="en-US"/>
          </a:p>
        </p:txBody>
      </p:sp>
    </p:spTree>
    <p:extLst>
      <p:ext uri="{BB962C8B-B14F-4D97-AF65-F5344CB8AC3E}">
        <p14:creationId xmlns:p14="http://schemas.microsoft.com/office/powerpoint/2010/main" val="544500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22</a:t>
            </a:fld>
            <a:endParaRPr lang="en-US"/>
          </a:p>
        </p:txBody>
      </p:sp>
    </p:spTree>
    <p:extLst>
      <p:ext uri="{BB962C8B-B14F-4D97-AF65-F5344CB8AC3E}">
        <p14:creationId xmlns:p14="http://schemas.microsoft.com/office/powerpoint/2010/main" val="2819077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23</a:t>
            </a:fld>
            <a:endParaRPr lang="en-US"/>
          </a:p>
        </p:txBody>
      </p:sp>
    </p:spTree>
    <p:extLst>
      <p:ext uri="{BB962C8B-B14F-4D97-AF65-F5344CB8AC3E}">
        <p14:creationId xmlns:p14="http://schemas.microsoft.com/office/powerpoint/2010/main" val="362649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This slide is for participants to scan and check into the conference if they haven’t done so already. </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165342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24</a:t>
            </a:fld>
            <a:endParaRPr lang="en-US"/>
          </a:p>
        </p:txBody>
      </p:sp>
    </p:spTree>
    <p:extLst>
      <p:ext uri="{BB962C8B-B14F-4D97-AF65-F5344CB8AC3E}">
        <p14:creationId xmlns:p14="http://schemas.microsoft.com/office/powerpoint/2010/main" val="43935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25</a:t>
            </a:fld>
            <a:endParaRPr lang="en-US"/>
          </a:p>
        </p:txBody>
      </p:sp>
    </p:spTree>
    <p:extLst>
      <p:ext uri="{BB962C8B-B14F-4D97-AF65-F5344CB8AC3E}">
        <p14:creationId xmlns:p14="http://schemas.microsoft.com/office/powerpoint/2010/main" val="69670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26</a:t>
            </a:fld>
            <a:endParaRPr lang="en-US"/>
          </a:p>
        </p:txBody>
      </p:sp>
    </p:spTree>
    <p:extLst>
      <p:ext uri="{BB962C8B-B14F-4D97-AF65-F5344CB8AC3E}">
        <p14:creationId xmlns:p14="http://schemas.microsoft.com/office/powerpoint/2010/main" val="2510675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27</a:t>
            </a:fld>
            <a:endParaRPr lang="en-US"/>
          </a:p>
        </p:txBody>
      </p:sp>
    </p:spTree>
    <p:extLst>
      <p:ext uri="{BB962C8B-B14F-4D97-AF65-F5344CB8AC3E}">
        <p14:creationId xmlns:p14="http://schemas.microsoft.com/office/powerpoint/2010/main" val="11013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28</a:t>
            </a:fld>
            <a:endParaRPr lang="en-US"/>
          </a:p>
        </p:txBody>
      </p:sp>
    </p:spTree>
    <p:extLst>
      <p:ext uri="{BB962C8B-B14F-4D97-AF65-F5344CB8AC3E}">
        <p14:creationId xmlns:p14="http://schemas.microsoft.com/office/powerpoint/2010/main" val="201807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graphics and footer can be used as needed throughout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29</a:t>
            </a:fld>
            <a:endParaRPr lang="en-US"/>
          </a:p>
        </p:txBody>
      </p:sp>
    </p:spTree>
    <p:extLst>
      <p:ext uri="{BB962C8B-B14F-4D97-AF65-F5344CB8AC3E}">
        <p14:creationId xmlns:p14="http://schemas.microsoft.com/office/powerpoint/2010/main" val="4220739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32</a:t>
            </a:fld>
            <a:endParaRPr lang="en-US"/>
          </a:p>
        </p:txBody>
      </p:sp>
    </p:spTree>
    <p:extLst>
      <p:ext uri="{BB962C8B-B14F-4D97-AF65-F5344CB8AC3E}">
        <p14:creationId xmlns:p14="http://schemas.microsoft.com/office/powerpoint/2010/main" val="1911409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34</a:t>
            </a:fld>
            <a:endParaRPr lang="en-US"/>
          </a:p>
        </p:txBody>
      </p:sp>
    </p:spTree>
    <p:extLst>
      <p:ext uri="{BB962C8B-B14F-4D97-AF65-F5344CB8AC3E}">
        <p14:creationId xmlns:p14="http://schemas.microsoft.com/office/powerpoint/2010/main" val="3976914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Therapy Assistant online is an amazing free resource that everyone with an Iowa State email address has access to this system is an application you can use on a computer or on a smartphone and has thousands of activities that range from being able to shift your thinking patterns through cognitive behavior therapy relaxation and mindfulness skills around communication and relationships finances perfectionism it is an amazing resource you have access to 24 hours a day 365 days a year</a:t>
            </a:r>
          </a:p>
          <a:p>
            <a:endParaRPr lang="en-US"/>
          </a:p>
        </p:txBody>
      </p:sp>
      <p:sp>
        <p:nvSpPr>
          <p:cNvPr id="4" name="Slide Number Placeholder 3"/>
          <p:cNvSpPr>
            <a:spLocks noGrp="1"/>
          </p:cNvSpPr>
          <p:nvPr>
            <p:ph type="sldNum" sz="quarter" idx="5"/>
          </p:nvPr>
        </p:nvSpPr>
        <p:spPr/>
        <p:txBody>
          <a:bodyPr/>
          <a:lstStyle/>
          <a:p>
            <a:fld id="{2FBBB02C-B8DB-4081-B160-D259DF23DC07}" type="slidenum">
              <a:rPr lang="en-US" smtClean="0"/>
              <a:t>35</a:t>
            </a:fld>
            <a:endParaRPr lang="en-US"/>
          </a:p>
        </p:txBody>
      </p:sp>
    </p:spTree>
    <p:extLst>
      <p:ext uri="{BB962C8B-B14F-4D97-AF65-F5344CB8AC3E}">
        <p14:creationId xmlns:p14="http://schemas.microsoft.com/office/powerpoint/2010/main" val="1552598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36</a:t>
            </a:fld>
            <a:endParaRPr lang="en-US"/>
          </a:p>
        </p:txBody>
      </p:sp>
    </p:spTree>
    <p:extLst>
      <p:ext uri="{BB962C8B-B14F-4D97-AF65-F5344CB8AC3E}">
        <p14:creationId xmlns:p14="http://schemas.microsoft.com/office/powerpoint/2010/main" val="383124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slide to introduce presenters and add photos, if desired </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154930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slide to introduce presenters and add photos, if desired </a:t>
            </a:r>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323010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7</a:t>
            </a:fld>
            <a:endParaRPr lang="en-US"/>
          </a:p>
        </p:txBody>
      </p:sp>
    </p:spTree>
    <p:extLst>
      <p:ext uri="{BB962C8B-B14F-4D97-AF65-F5344CB8AC3E}">
        <p14:creationId xmlns:p14="http://schemas.microsoft.com/office/powerpoint/2010/main" val="161411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8</a:t>
            </a:fld>
            <a:endParaRPr lang="en-US"/>
          </a:p>
        </p:txBody>
      </p:sp>
    </p:spTree>
    <p:extLst>
      <p:ext uri="{BB962C8B-B14F-4D97-AF65-F5344CB8AC3E}">
        <p14:creationId xmlns:p14="http://schemas.microsoft.com/office/powerpoint/2010/main" val="243801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take a moment to ground into this time together.</a:t>
            </a:r>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80645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YqBhAgqZGSU?start=441&amp;feature=oembed"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emf"/><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www.wingsofrefuge.net" TargetMode="External"/><Relationship Id="rId13" Type="http://schemas.openxmlformats.org/officeDocument/2006/relationships/hyperlink" Target="https://www.facebook.com/isu.naht" TargetMode="External"/><Relationship Id="rId3" Type="http://schemas.openxmlformats.org/officeDocument/2006/relationships/image" Target="../media/image10.png"/><Relationship Id="rId7" Type="http://schemas.openxmlformats.org/officeDocument/2006/relationships/hyperlink" Target="http://www.gardengateranch.com" TargetMode="External"/><Relationship Id="rId12" Type="http://schemas.openxmlformats.org/officeDocument/2006/relationships/hyperlink" Target="http://www.polarisproject.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assaultcarecenter.org" TargetMode="External"/><Relationship Id="rId11" Type="http://schemas.openxmlformats.org/officeDocument/2006/relationships/hyperlink" Target="http://www.setmefreeproject.net" TargetMode="External"/><Relationship Id="rId5" Type="http://schemas.openxmlformats.org/officeDocument/2006/relationships/image" Target="../media/image3.emf"/><Relationship Id="rId10" Type="http://schemas.openxmlformats.org/officeDocument/2006/relationships/hyperlink" Target="https://dorothyshouse.org/" TargetMode="External"/><Relationship Id="rId4" Type="http://schemas.openxmlformats.org/officeDocument/2006/relationships/image" Target="../media/image2.emf"/><Relationship Id="rId9" Type="http://schemas.openxmlformats.org/officeDocument/2006/relationships/hyperlink" Target="https://lilamaeshouse.org/" TargetMode="External"/><Relationship Id="rId14" Type="http://schemas.openxmlformats.org/officeDocument/2006/relationships/hyperlink" Target="http://www.iowanaht.or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svg"/><Relationship Id="rId9"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421493" y="240591"/>
            <a:ext cx="11178987" cy="2943411"/>
          </a:xfrm>
          <a:solidFill>
            <a:srgbClr val="901E24"/>
          </a:solidFill>
        </p:spPr>
        <p:txBody>
          <a:bodyPr>
            <a:normAutofit/>
          </a:bodyPr>
          <a:lstStyle/>
          <a:p>
            <a:r>
              <a:rPr lang="en-US" sz="4800" b="1">
                <a:solidFill>
                  <a:schemeClr val="bg1"/>
                </a:solidFill>
              </a:rPr>
              <a:t>Trauma and Race Within Human Trafficking:</a:t>
            </a:r>
            <a:br>
              <a:rPr lang="en-US" sz="4800" b="1">
                <a:ea typeface="Calibri Light"/>
                <a:cs typeface="Calibri Light"/>
              </a:rPr>
            </a:br>
            <a:r>
              <a:rPr lang="en-US" sz="4800" b="1">
                <a:solidFill>
                  <a:schemeClr val="bg1"/>
                </a:solidFill>
              </a:rPr>
              <a:t>The Power to Heal </a:t>
            </a:r>
            <a:endParaRPr lang="en-US" sz="4800">
              <a:solidFill>
                <a:schemeClr val="bg1"/>
              </a:solidFill>
              <a:ea typeface="Calibri Light" panose="020F0302020204030204"/>
              <a:cs typeface="Calibri Light" panose="020F0302020204030204"/>
            </a:endParaRPr>
          </a:p>
        </p:txBody>
      </p:sp>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809813"/>
            <a:ext cx="4508938" cy="4508938"/>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8782739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What we know…</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893223" y="-290327"/>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561A7E9-5580-41A6-8B0C-518BAC6B3EFC}"/>
              </a:ext>
            </a:extLst>
          </p:cNvPr>
          <p:cNvSpPr txBox="1"/>
          <p:nvPr/>
        </p:nvSpPr>
        <p:spPr>
          <a:xfrm>
            <a:off x="249816" y="2540102"/>
            <a:ext cx="11426713" cy="2554545"/>
          </a:xfrm>
          <a:prstGeom prst="rect">
            <a:avLst/>
          </a:prstGeom>
          <a:noFill/>
        </p:spPr>
        <p:txBody>
          <a:bodyPr wrap="square" lIns="91440" tIns="45720" rIns="91440" bIns="45720" rtlCol="0" anchor="t">
            <a:spAutoFit/>
          </a:bodyPr>
          <a:lstStyle/>
          <a:p>
            <a:r>
              <a:rPr lang="en-US" sz="4000"/>
              <a:t>Evolving collaboration between researchers, scientists, neurobiologists, and psychologists have resulted in our current understanding of </a:t>
            </a:r>
            <a:r>
              <a:rPr lang="en-US" sz="4000" u="sng"/>
              <a:t>trauma’s impact on us emotionally, physically, and genetically.</a:t>
            </a:r>
            <a:endParaRPr lang="en-US" u="sng">
              <a:ea typeface="Calibri"/>
              <a:cs typeface="Calibri"/>
            </a:endParaRPr>
          </a:p>
        </p:txBody>
      </p:sp>
    </p:spTree>
    <p:extLst>
      <p:ext uri="{BB962C8B-B14F-4D97-AF65-F5344CB8AC3E}">
        <p14:creationId xmlns:p14="http://schemas.microsoft.com/office/powerpoint/2010/main" val="1609311255"/>
      </p:ext>
    </p:extLst>
  </p:cSld>
  <p:clrMapOvr>
    <a:masterClrMapping/>
  </p:clrMapOvr>
  <p:transition spd="slow">
    <p:cover dir="l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885622-2088-43B4-87E5-DBDEA03C1B0B}"/>
              </a:ext>
            </a:extLst>
          </p:cNvPr>
          <p:cNvPicPr>
            <a:picLocks noChangeAspect="1"/>
          </p:cNvPicPr>
          <p:nvPr/>
        </p:nvPicPr>
        <p:blipFill>
          <a:blip r:embed="rId2"/>
          <a:stretch>
            <a:fillRect/>
          </a:stretch>
        </p:blipFill>
        <p:spPr>
          <a:xfrm>
            <a:off x="3310467" y="643467"/>
            <a:ext cx="5571066" cy="55710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5081D74B-F611-402C-B9FC-3D05EB8F3721}"/>
              </a:ext>
            </a:extLst>
          </p:cNvPr>
          <p:cNvPicPr>
            <a:picLocks noChangeAspect="1"/>
          </p:cNvPicPr>
          <p:nvPr/>
        </p:nvPicPr>
        <p:blipFill>
          <a:blip r:embed="rId3"/>
          <a:stretch>
            <a:fillRect/>
          </a:stretch>
        </p:blipFill>
        <p:spPr>
          <a:xfrm>
            <a:off x="9286236" y="4747381"/>
            <a:ext cx="1012024" cy="981541"/>
          </a:xfrm>
          <a:prstGeom prst="rect">
            <a:avLst/>
          </a:prstGeom>
        </p:spPr>
      </p:pic>
    </p:spTree>
    <p:extLst>
      <p:ext uri="{BB962C8B-B14F-4D97-AF65-F5344CB8AC3E}">
        <p14:creationId xmlns:p14="http://schemas.microsoft.com/office/powerpoint/2010/main" val="210077885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Epigenetics</a:t>
            </a: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5" name="Picture 4">
            <a:extLst>
              <a:ext uri="{FF2B5EF4-FFF2-40B4-BE49-F238E27FC236}">
                <a16:creationId xmlns:a16="http://schemas.microsoft.com/office/drawing/2014/main" id="{03503A00-70CB-425C-B535-C83868D7A031}"/>
              </a:ext>
            </a:extLst>
          </p:cNvPr>
          <p:cNvPicPr>
            <a:picLocks noChangeAspect="1"/>
          </p:cNvPicPr>
          <p:nvPr/>
        </p:nvPicPr>
        <p:blipFill>
          <a:blip r:embed="rId5"/>
          <a:stretch>
            <a:fillRect/>
          </a:stretch>
        </p:blipFill>
        <p:spPr>
          <a:xfrm>
            <a:off x="0" y="1861944"/>
            <a:ext cx="12438248" cy="4146083"/>
          </a:xfrm>
          <a:prstGeom prst="rect">
            <a:avLst/>
          </a:prstGeom>
        </p:spPr>
      </p:pic>
    </p:spTree>
    <p:extLst>
      <p:ext uri="{BB962C8B-B14F-4D97-AF65-F5344CB8AC3E}">
        <p14:creationId xmlns:p14="http://schemas.microsoft.com/office/powerpoint/2010/main" val="111812651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t Didn't Start With You, Mark Wolynn">
            <a:hlinkClick r:id="" action="ppaction://media"/>
            <a:extLst>
              <a:ext uri="{FF2B5EF4-FFF2-40B4-BE49-F238E27FC236}">
                <a16:creationId xmlns:a16="http://schemas.microsoft.com/office/drawing/2014/main" id="{7E3D7387-CFFA-4D0A-8FE4-E0BEBF1254CB}"/>
              </a:ext>
            </a:extLst>
          </p:cNvPr>
          <p:cNvPicPr>
            <a:picLocks noGrp="1" noRot="1" noChangeAspect="1"/>
          </p:cNvPicPr>
          <p:nvPr>
            <p:ph idx="1"/>
            <a:videoFile r:link="rId1"/>
          </p:nvPr>
        </p:nvPicPr>
        <p:blipFill>
          <a:blip r:embed="rId4">
            <a:lum bright="-19000" contrast="-19000"/>
          </a:blip>
          <a:stretch>
            <a:fillRect/>
          </a:stretch>
        </p:blipFill>
        <p:spPr>
          <a:xfrm>
            <a:off x="194079" y="91515"/>
            <a:ext cx="11803841" cy="6669621"/>
          </a:xfrm>
          <a:prstGeom prst="rect">
            <a:avLst/>
          </a:prstGeom>
          <a:ln>
            <a:noFill/>
          </a:ln>
          <a:effectLst>
            <a:softEdge rad="112500"/>
          </a:effectLst>
        </p:spPr>
      </p:pic>
    </p:spTree>
    <p:extLst>
      <p:ext uri="{BB962C8B-B14F-4D97-AF65-F5344CB8AC3E}">
        <p14:creationId xmlns:p14="http://schemas.microsoft.com/office/powerpoint/2010/main" val="258403065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2" name="Picture 1">
            <a:extLst>
              <a:ext uri="{FF2B5EF4-FFF2-40B4-BE49-F238E27FC236}">
                <a16:creationId xmlns:a16="http://schemas.microsoft.com/office/drawing/2014/main" id="{9998D1CD-BC94-4DC0-824E-DDC1BB3BA2AA}"/>
              </a:ext>
            </a:extLst>
          </p:cNvPr>
          <p:cNvPicPr>
            <a:picLocks noChangeAspect="1"/>
          </p:cNvPicPr>
          <p:nvPr/>
        </p:nvPicPr>
        <p:blipFill>
          <a:blip r:embed="rId6"/>
          <a:stretch>
            <a:fillRect/>
          </a:stretch>
        </p:blipFill>
        <p:spPr>
          <a:xfrm>
            <a:off x="6804805" y="754907"/>
            <a:ext cx="4792373" cy="4792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904B8A1A-B776-4E0F-A85D-20B6BD8726AD}"/>
              </a:ext>
            </a:extLst>
          </p:cNvPr>
          <p:cNvPicPr>
            <a:picLocks noChangeAspect="1"/>
          </p:cNvPicPr>
          <p:nvPr/>
        </p:nvPicPr>
        <p:blipFill>
          <a:blip r:embed="rId7"/>
          <a:stretch>
            <a:fillRect/>
          </a:stretch>
        </p:blipFill>
        <p:spPr>
          <a:xfrm>
            <a:off x="386605" y="853776"/>
            <a:ext cx="6034635" cy="4517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4276519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6F021-D278-476C-8347-378773D45349}"/>
              </a:ext>
            </a:extLst>
          </p:cNvPr>
          <p:cNvPicPr>
            <a:picLocks noChangeAspect="1"/>
          </p:cNvPicPr>
          <p:nvPr/>
        </p:nvPicPr>
        <p:blipFill>
          <a:blip r:embed="rId2"/>
          <a:stretch>
            <a:fillRect/>
          </a:stretch>
        </p:blipFill>
        <p:spPr>
          <a:xfrm>
            <a:off x="10981795" y="5684477"/>
            <a:ext cx="1012024" cy="975445"/>
          </a:xfrm>
          <a:prstGeom prst="rect">
            <a:avLst/>
          </a:prstGeom>
        </p:spPr>
      </p:pic>
      <p:pic>
        <p:nvPicPr>
          <p:cNvPr id="3" name="Picture 2">
            <a:extLst>
              <a:ext uri="{FF2B5EF4-FFF2-40B4-BE49-F238E27FC236}">
                <a16:creationId xmlns:a16="http://schemas.microsoft.com/office/drawing/2014/main" id="{CD5C601B-7CAB-4E0F-B09F-D866542B71E1}"/>
              </a:ext>
            </a:extLst>
          </p:cNvPr>
          <p:cNvPicPr>
            <a:picLocks noChangeAspect="1"/>
          </p:cNvPicPr>
          <p:nvPr/>
        </p:nvPicPr>
        <p:blipFill rotWithShape="1">
          <a:blip r:embed="rId3"/>
          <a:srcRect t="10149"/>
          <a:stretch/>
        </p:blipFill>
        <p:spPr>
          <a:xfrm>
            <a:off x="139690" y="992388"/>
            <a:ext cx="4346825" cy="2974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956DA8D-EED6-4BFD-A446-F65031395941}"/>
              </a:ext>
            </a:extLst>
          </p:cNvPr>
          <p:cNvPicPr>
            <a:picLocks noChangeAspect="1"/>
          </p:cNvPicPr>
          <p:nvPr/>
        </p:nvPicPr>
        <p:blipFill>
          <a:blip r:embed="rId4"/>
          <a:stretch>
            <a:fillRect/>
          </a:stretch>
        </p:blipFill>
        <p:spPr>
          <a:xfrm>
            <a:off x="4486515" y="1815509"/>
            <a:ext cx="3218967" cy="3505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0D42C807-D013-4F09-B3F7-05AC15C7972D}"/>
              </a:ext>
            </a:extLst>
          </p:cNvPr>
          <p:cNvPicPr>
            <a:picLocks noChangeAspect="1"/>
          </p:cNvPicPr>
          <p:nvPr/>
        </p:nvPicPr>
        <p:blipFill>
          <a:blip r:embed="rId5"/>
          <a:stretch>
            <a:fillRect/>
          </a:stretch>
        </p:blipFill>
        <p:spPr>
          <a:xfrm>
            <a:off x="7705482" y="1009115"/>
            <a:ext cx="4346825" cy="3097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A4FA763-C346-465D-B9D0-00694B5E72BD}"/>
              </a:ext>
            </a:extLst>
          </p:cNvPr>
          <p:cNvPicPr>
            <a:picLocks noChangeAspect="1"/>
          </p:cNvPicPr>
          <p:nvPr/>
        </p:nvPicPr>
        <p:blipFill>
          <a:blip r:embed="rId6"/>
          <a:stretch>
            <a:fillRect/>
          </a:stretch>
        </p:blipFill>
        <p:spPr>
          <a:xfrm>
            <a:off x="2785584" y="5321013"/>
            <a:ext cx="6620830" cy="1414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735329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263228" y="3231121"/>
            <a:ext cx="10515600" cy="1325563"/>
          </a:xfrm>
        </p:spPr>
        <p:txBody>
          <a:bodyPr>
            <a:normAutofit fontScale="90000"/>
          </a:bodyPr>
          <a:lstStyle/>
          <a:p>
            <a:r>
              <a:rPr lang="en-US" b="1">
                <a:solidFill>
                  <a:srgbClr val="C00000"/>
                </a:solidFill>
                <a:latin typeface="ITC Berkeley Oldstyle Std Blk"/>
              </a:rPr>
              <a:t>What is Polyvagal Theory?</a:t>
            </a:r>
            <a:br>
              <a:rPr lang="en-US" b="1">
                <a:solidFill>
                  <a:srgbClr val="C00000"/>
                </a:solidFill>
                <a:latin typeface="ITC Berkeley Oldstyle Std Blk"/>
              </a:rPr>
            </a:br>
            <a:r>
              <a:rPr lang="en-US" b="1">
                <a:solidFill>
                  <a:srgbClr val="C00000"/>
                </a:solidFill>
                <a:latin typeface="ITC Berkeley Oldstyle Std Blk"/>
              </a:rPr>
              <a:t> </a:t>
            </a:r>
            <a:br>
              <a:rPr lang="en-US" b="1">
                <a:solidFill>
                  <a:srgbClr val="C00000"/>
                </a:solidFill>
                <a:latin typeface="ITC Berkeley Oldstyle Std Blk"/>
              </a:rPr>
            </a:br>
            <a:r>
              <a:rPr lang="en-US" b="1">
                <a:solidFill>
                  <a:srgbClr val="C00000"/>
                </a:solidFill>
                <a:latin typeface="ITC Berkeley Oldstyle Std Blk"/>
              </a:rPr>
              <a:t>How is it connected to the Anatomic Nervous System? </a:t>
            </a:r>
            <a:br>
              <a:rPr lang="en-US" b="1">
                <a:solidFill>
                  <a:srgbClr val="C00000"/>
                </a:solidFill>
                <a:latin typeface="ITC Berkeley Oldstyle Std Blk"/>
              </a:rPr>
            </a:br>
            <a:endParaRPr lang="en-US" b="1">
              <a:solidFill>
                <a:srgbClr val="C00000"/>
              </a:solidFill>
              <a:latin typeface="ITC Berkeley Oldstyle Std Blk"/>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0" name="Picture 9" descr="A picture containing tree, dark, sunset, image&#10;&#10;Description automatically generated">
            <a:extLst>
              <a:ext uri="{FF2B5EF4-FFF2-40B4-BE49-F238E27FC236}">
                <a16:creationId xmlns:a16="http://schemas.microsoft.com/office/drawing/2014/main" id="{B4575583-DA22-47F2-9936-BC836C5742FC}"/>
              </a:ext>
            </a:extLst>
          </p:cNvPr>
          <p:cNvPicPr>
            <a:picLocks noChangeAspect="1"/>
          </p:cNvPicPr>
          <p:nvPr/>
        </p:nvPicPr>
        <p:blipFill>
          <a:blip r:embed="rId5"/>
          <a:stretch>
            <a:fillRect/>
          </a:stretch>
        </p:blipFill>
        <p:spPr>
          <a:xfrm rot="16200000">
            <a:off x="-1" y="-1"/>
            <a:ext cx="4810125" cy="4810125"/>
          </a:xfrm>
          <a:prstGeom prst="rect">
            <a:avLst/>
          </a:prstGeom>
        </p:spPr>
      </p:pic>
    </p:spTree>
    <p:extLst>
      <p:ext uri="{BB962C8B-B14F-4D97-AF65-F5344CB8AC3E}">
        <p14:creationId xmlns:p14="http://schemas.microsoft.com/office/powerpoint/2010/main" val="3273551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51B95-DEAA-4F57-86E0-C0134A4ABCF8}"/>
              </a:ext>
            </a:extLst>
          </p:cNvPr>
          <p:cNvPicPr>
            <a:picLocks noChangeAspect="1"/>
          </p:cNvPicPr>
          <p:nvPr/>
        </p:nvPicPr>
        <p:blipFill>
          <a:blip r:embed="rId3"/>
          <a:stretch>
            <a:fillRect/>
          </a:stretch>
        </p:blipFill>
        <p:spPr>
          <a:xfrm>
            <a:off x="3463105" y="205925"/>
            <a:ext cx="5265789" cy="6446150"/>
          </a:xfrm>
          <a:prstGeom prst="rect">
            <a:avLst/>
          </a:prstGeom>
        </p:spPr>
      </p:pic>
      <p:sp>
        <p:nvSpPr>
          <p:cNvPr id="2" name="TextBox 1">
            <a:extLst>
              <a:ext uri="{FF2B5EF4-FFF2-40B4-BE49-F238E27FC236}">
                <a16:creationId xmlns:a16="http://schemas.microsoft.com/office/drawing/2014/main" id="{B14E9C0B-7935-5B7E-BEA3-6F153C9C5789}"/>
              </a:ext>
            </a:extLst>
          </p:cNvPr>
          <p:cNvSpPr txBox="1"/>
          <p:nvPr/>
        </p:nvSpPr>
        <p:spPr>
          <a:xfrm>
            <a:off x="610765" y="1044692"/>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C00000"/>
                </a:solidFill>
                <a:latin typeface="ITC Berkeley Oldstyle Std Blk"/>
              </a:rPr>
              <a:t>Polyvagal Theory and</a:t>
            </a:r>
            <a:r>
              <a:rPr lang="en-US" sz="3600" dirty="0">
                <a:latin typeface="ITC Berkeley Oldstyle Std Blk"/>
              </a:rPr>
              <a:t>​</a:t>
            </a:r>
            <a:br>
              <a:rPr lang="en-US" sz="3600" dirty="0">
                <a:latin typeface="ITC Berkeley Oldstyle Std Blk"/>
              </a:rPr>
            </a:br>
            <a:r>
              <a:rPr lang="en-US" sz="3600" b="1" dirty="0">
                <a:solidFill>
                  <a:srgbClr val="C00000"/>
                </a:solidFill>
                <a:latin typeface="ITC Berkeley Oldstyle Std Blk"/>
              </a:rPr>
              <a:t>Anatomic Nervous System</a:t>
            </a:r>
            <a:endParaRPr lang="en-US" sz="3600" dirty="0"/>
          </a:p>
        </p:txBody>
      </p:sp>
      <p:sp>
        <p:nvSpPr>
          <p:cNvPr id="3" name="Callout: Left Arrow 2">
            <a:extLst>
              <a:ext uri="{FF2B5EF4-FFF2-40B4-BE49-F238E27FC236}">
                <a16:creationId xmlns:a16="http://schemas.microsoft.com/office/drawing/2014/main" id="{CEC4ADDA-75B2-DD06-EEFA-BA594DA58234}"/>
              </a:ext>
            </a:extLst>
          </p:cNvPr>
          <p:cNvSpPr/>
          <p:nvPr/>
        </p:nvSpPr>
        <p:spPr>
          <a:xfrm>
            <a:off x="6984537" y="5462015"/>
            <a:ext cx="2940242" cy="738909"/>
          </a:xfrm>
          <a:prstGeom prst="leftArrowCallou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cs typeface="Calibri"/>
              </a:rPr>
              <a:t>Dorsal Vaga</a:t>
            </a:r>
            <a:endParaRPr lang="en-US" err="1">
              <a:solidFill>
                <a:schemeClr val="accent1">
                  <a:lumMod val="75000"/>
                </a:schemeClr>
              </a:solidFill>
            </a:endParaRPr>
          </a:p>
        </p:txBody>
      </p:sp>
      <p:sp>
        <p:nvSpPr>
          <p:cNvPr id="5" name="Callout: Left Arrow 4">
            <a:extLst>
              <a:ext uri="{FF2B5EF4-FFF2-40B4-BE49-F238E27FC236}">
                <a16:creationId xmlns:a16="http://schemas.microsoft.com/office/drawing/2014/main" id="{07DA6C69-912B-213A-6BAF-FA6912F0A820}"/>
              </a:ext>
            </a:extLst>
          </p:cNvPr>
          <p:cNvSpPr/>
          <p:nvPr/>
        </p:nvSpPr>
        <p:spPr>
          <a:xfrm>
            <a:off x="6792112" y="1267166"/>
            <a:ext cx="2940242" cy="738909"/>
          </a:xfrm>
          <a:prstGeom prst="leftArrowCallou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1">
                    <a:lumMod val="75000"/>
                  </a:schemeClr>
                </a:solidFill>
                <a:cs typeface="Calibri"/>
              </a:rPr>
              <a:t>Ventral Vaga</a:t>
            </a:r>
            <a:endParaRPr lang="en-US" err="1">
              <a:solidFill>
                <a:schemeClr val="accent1">
                  <a:lumMod val="75000"/>
                </a:schemeClr>
              </a:solidFill>
            </a:endParaRPr>
          </a:p>
        </p:txBody>
      </p:sp>
      <p:sp>
        <p:nvSpPr>
          <p:cNvPr id="6" name="Callout: Left Arrow 5">
            <a:extLst>
              <a:ext uri="{FF2B5EF4-FFF2-40B4-BE49-F238E27FC236}">
                <a16:creationId xmlns:a16="http://schemas.microsoft.com/office/drawing/2014/main" id="{9200D4EF-B204-F93C-81F6-3DDBD95A4F0E}"/>
              </a:ext>
            </a:extLst>
          </p:cNvPr>
          <p:cNvSpPr/>
          <p:nvPr/>
        </p:nvSpPr>
        <p:spPr>
          <a:xfrm>
            <a:off x="6915263" y="3060560"/>
            <a:ext cx="2940242" cy="738909"/>
          </a:xfrm>
          <a:prstGeom prst="leftArrowCallou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1">
                    <a:lumMod val="75000"/>
                  </a:schemeClr>
                </a:solidFill>
                <a:cs typeface="Calibri"/>
              </a:rPr>
              <a:t>Sympathetic Vaga</a:t>
            </a:r>
            <a:endParaRPr lang="en-US" err="1">
              <a:solidFill>
                <a:schemeClr val="accent1">
                  <a:lumMod val="75000"/>
                </a:schemeClr>
              </a:solidFill>
            </a:endParaRPr>
          </a:p>
        </p:txBody>
      </p:sp>
    </p:spTree>
    <p:extLst>
      <p:ext uri="{BB962C8B-B14F-4D97-AF65-F5344CB8AC3E}">
        <p14:creationId xmlns:p14="http://schemas.microsoft.com/office/powerpoint/2010/main" val="1063306224"/>
      </p:ext>
    </p:extLst>
  </p:cSld>
  <p:clrMapOvr>
    <a:masterClrMapping/>
  </p:clrMapOvr>
  <p:transition spd="slow">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DA81EEB-FF4D-4F67-9AF0-033E1F341750}"/>
              </a:ext>
            </a:extLst>
          </p:cNvPr>
          <p:cNvPicPr>
            <a:picLocks noChangeAspect="1"/>
          </p:cNvPicPr>
          <p:nvPr/>
        </p:nvPicPr>
        <p:blipFill>
          <a:blip r:embed="rId2"/>
          <a:stretch>
            <a:fillRect/>
          </a:stretch>
        </p:blipFill>
        <p:spPr>
          <a:xfrm>
            <a:off x="1657165" y="29585"/>
            <a:ext cx="8877670" cy="6776642"/>
          </a:xfrm>
          <a:prstGeom prst="rect">
            <a:avLst/>
          </a:prstGeom>
        </p:spPr>
      </p:pic>
      <p:pic>
        <p:nvPicPr>
          <p:cNvPr id="5" name="Picture 4">
            <a:extLst>
              <a:ext uri="{FF2B5EF4-FFF2-40B4-BE49-F238E27FC236}">
                <a16:creationId xmlns:a16="http://schemas.microsoft.com/office/drawing/2014/main" id="{E12467F9-6F57-418D-9017-31B1DFC0916B}"/>
              </a:ext>
            </a:extLst>
          </p:cNvPr>
          <p:cNvPicPr>
            <a:picLocks noChangeAspect="1"/>
          </p:cNvPicPr>
          <p:nvPr/>
        </p:nvPicPr>
        <p:blipFill>
          <a:blip r:embed="rId3"/>
          <a:stretch>
            <a:fillRect/>
          </a:stretch>
        </p:blipFill>
        <p:spPr>
          <a:xfrm>
            <a:off x="11260195" y="5880537"/>
            <a:ext cx="817836" cy="788276"/>
          </a:xfrm>
          <a:prstGeom prst="rect">
            <a:avLst/>
          </a:prstGeom>
        </p:spPr>
      </p:pic>
    </p:spTree>
    <p:extLst>
      <p:ext uri="{BB962C8B-B14F-4D97-AF65-F5344CB8AC3E}">
        <p14:creationId xmlns:p14="http://schemas.microsoft.com/office/powerpoint/2010/main" val="277792843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528637" y="635000"/>
            <a:ext cx="10515600" cy="1325563"/>
          </a:xfrm>
        </p:spPr>
        <p:txBody>
          <a:bodyPr>
            <a:normAutofit fontScale="90000"/>
          </a:bodyPr>
          <a:lstStyle/>
          <a:p>
            <a:r>
              <a:rPr lang="en-US" b="1">
                <a:solidFill>
                  <a:srgbClr val="C00000"/>
                </a:solidFill>
                <a:latin typeface="ITC Berkeley Oldstyle Std Blk"/>
              </a:rPr>
              <a:t>Food Insecurity</a:t>
            </a:r>
            <a:br>
              <a:rPr lang="en-US" b="1">
                <a:solidFill>
                  <a:srgbClr val="C00000"/>
                </a:solidFill>
                <a:latin typeface="ITC Berkeley Oldstyle Std Blk"/>
              </a:rPr>
            </a:br>
            <a:r>
              <a:rPr lang="en-US" b="1">
                <a:solidFill>
                  <a:srgbClr val="C00000"/>
                </a:solidFill>
                <a:latin typeface="ITC Berkeley Oldstyle Std Blk"/>
              </a:rPr>
              <a:t>&amp; Generational </a:t>
            </a:r>
            <a:br>
              <a:rPr lang="en-US" b="1">
                <a:solidFill>
                  <a:srgbClr val="C00000"/>
                </a:solidFill>
                <a:latin typeface="ITC Berkeley Oldstyle Std Blk"/>
              </a:rPr>
            </a:br>
            <a:r>
              <a:rPr lang="en-US" b="1">
                <a:solidFill>
                  <a:srgbClr val="C00000"/>
                </a:solidFill>
                <a:latin typeface="ITC Berkeley Oldstyle Std Blk" panose="02090402050306020404" pitchFamily="18" charset="0"/>
              </a:rPr>
              <a:t>Trauma</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4957625" y="0"/>
            <a:ext cx="7169799" cy="7169799"/>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0C37BD4C-A19E-4D9A-B2CB-36253E76891E}"/>
              </a:ext>
            </a:extLst>
          </p:cNvPr>
          <p:cNvSpPr txBox="1"/>
          <p:nvPr/>
        </p:nvSpPr>
        <p:spPr>
          <a:xfrm>
            <a:off x="433828" y="2275372"/>
            <a:ext cx="10515600" cy="3477875"/>
          </a:xfrm>
          <a:prstGeom prst="rect">
            <a:avLst/>
          </a:prstGeom>
          <a:noFill/>
        </p:spPr>
        <p:txBody>
          <a:bodyPr wrap="square" lIns="91440" tIns="45720" rIns="91440" bIns="45720" rtlCol="0" anchor="t">
            <a:spAutoFit/>
          </a:bodyPr>
          <a:lstStyle/>
          <a:p>
            <a:r>
              <a:rPr lang="en-US" sz="4400"/>
              <a:t>For example, science demonstrates that when one generation is food insecure, the next four generations of the family will struggle with ‘unexplained’ food worries, </a:t>
            </a:r>
            <a:r>
              <a:rPr lang="en-US" sz="4400" b="1"/>
              <a:t>despite an abundance of food.</a:t>
            </a:r>
            <a:r>
              <a:rPr lang="en-US" sz="4400"/>
              <a:t> </a:t>
            </a:r>
          </a:p>
        </p:txBody>
      </p:sp>
    </p:spTree>
    <p:extLst>
      <p:ext uri="{BB962C8B-B14F-4D97-AF65-F5344CB8AC3E}">
        <p14:creationId xmlns:p14="http://schemas.microsoft.com/office/powerpoint/2010/main" val="282075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C98834-557E-2874-08B0-8FAD05DEC43A}"/>
              </a:ext>
            </a:extLst>
          </p:cNvPr>
          <p:cNvPicPr>
            <a:picLocks noChangeAspect="1"/>
          </p:cNvPicPr>
          <p:nvPr/>
        </p:nvPicPr>
        <p:blipFill>
          <a:blip r:embed="rId3"/>
          <a:stretch>
            <a:fillRect/>
          </a:stretch>
        </p:blipFill>
        <p:spPr>
          <a:xfrm rot="5400000">
            <a:off x="2892649" y="-2874109"/>
            <a:ext cx="6406703" cy="12192002"/>
          </a:xfrm>
          <a:prstGeom prst="rect">
            <a:avLst/>
          </a:prstGeom>
        </p:spPr>
      </p:pic>
      <p:pic>
        <p:nvPicPr>
          <p:cNvPr id="11" name="Picture 10">
            <a:extLst>
              <a:ext uri="{FF2B5EF4-FFF2-40B4-BE49-F238E27FC236}">
                <a16:creationId xmlns:a16="http://schemas.microsoft.com/office/drawing/2014/main" id="{D6A3113B-757A-C3C5-A4A3-F8AC033E0DC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5" name="Picture 4">
            <a:extLst>
              <a:ext uri="{FF2B5EF4-FFF2-40B4-BE49-F238E27FC236}">
                <a16:creationId xmlns:a16="http://schemas.microsoft.com/office/drawing/2014/main" id="{975F010F-9E20-BB9D-065F-801045C77E68}"/>
              </a:ext>
            </a:extLst>
          </p:cNvPr>
          <p:cNvPicPr>
            <a:picLocks noChangeAspect="1"/>
          </p:cNvPicPr>
          <p:nvPr/>
        </p:nvPicPr>
        <p:blipFill>
          <a:blip r:embed="rId4"/>
          <a:stretch>
            <a:fillRect/>
          </a:stretch>
        </p:blipFill>
        <p:spPr>
          <a:xfrm>
            <a:off x="6327140" y="379292"/>
            <a:ext cx="5255260" cy="5524230"/>
          </a:xfrm>
          <a:prstGeom prst="rect">
            <a:avLst/>
          </a:prstGeom>
        </p:spPr>
      </p:pic>
      <p:sp>
        <p:nvSpPr>
          <p:cNvPr id="19" name="TextBox 18">
            <a:extLst>
              <a:ext uri="{FF2B5EF4-FFF2-40B4-BE49-F238E27FC236}">
                <a16:creationId xmlns:a16="http://schemas.microsoft.com/office/drawing/2014/main" id="{2F2D3FF2-5718-D5C4-9A89-B9E4AC339813}"/>
              </a:ext>
            </a:extLst>
          </p:cNvPr>
          <p:cNvSpPr txBox="1"/>
          <p:nvPr/>
        </p:nvSpPr>
        <p:spPr>
          <a:xfrm>
            <a:off x="-2" y="1698398"/>
            <a:ext cx="6096000" cy="3046988"/>
          </a:xfrm>
          <a:prstGeom prst="rect">
            <a:avLst/>
          </a:prstGeom>
          <a:noFill/>
        </p:spPr>
        <p:txBody>
          <a:bodyPr wrap="square">
            <a:spAutoFit/>
          </a:bodyPr>
          <a:lstStyle/>
          <a:p>
            <a:pPr algn="ctr"/>
            <a:r>
              <a:rPr lang="en-US" sz="9600" b="1">
                <a:solidFill>
                  <a:schemeClr val="bg1"/>
                </a:solidFill>
                <a:latin typeface="ITC Berkeley Oldstyle Std" panose="02090402050306020404" pitchFamily="18" charset="0"/>
              </a:rPr>
              <a:t>Check</a:t>
            </a:r>
          </a:p>
          <a:p>
            <a:pPr algn="ctr"/>
            <a:r>
              <a:rPr lang="en-US" sz="9600" b="1">
                <a:solidFill>
                  <a:schemeClr val="bg1"/>
                </a:solidFill>
                <a:latin typeface="ITC Berkeley Oldstyle Std" panose="02090402050306020404" pitchFamily="18" charset="0"/>
              </a:rPr>
              <a:t>In:</a:t>
            </a:r>
            <a:endParaRPr lang="en-US" sz="9600"/>
          </a:p>
        </p:txBody>
      </p:sp>
      <p:sp>
        <p:nvSpPr>
          <p:cNvPr id="17" name="Rectangle 16">
            <a:extLst>
              <a:ext uri="{FF2B5EF4-FFF2-40B4-BE49-F238E27FC236}">
                <a16:creationId xmlns:a16="http://schemas.microsoft.com/office/drawing/2014/main" id="{B026F13C-2FBC-A056-5C6D-C55506CE86AC}"/>
              </a:ext>
            </a:extLst>
          </p:cNvPr>
          <p:cNvSpPr/>
          <p:nvPr/>
        </p:nvSpPr>
        <p:spPr>
          <a:xfrm>
            <a:off x="6705600" y="663388"/>
            <a:ext cx="4536141" cy="4948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667337-DF08-663A-63A9-8E32589927F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2" name="Picture 11">
            <a:extLst>
              <a:ext uri="{FF2B5EF4-FFF2-40B4-BE49-F238E27FC236}">
                <a16:creationId xmlns:a16="http://schemas.microsoft.com/office/drawing/2014/main" id="{2D3E3FE8-7C8E-A6F2-D5AE-0482AAD8CC1F}"/>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4" name="TextBox 13">
            <a:extLst>
              <a:ext uri="{FF2B5EF4-FFF2-40B4-BE49-F238E27FC236}">
                <a16:creationId xmlns:a16="http://schemas.microsoft.com/office/drawing/2014/main" id="{67BD51CE-8F95-2B11-CC84-1A3F09469F4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2" descr="Qr code&#10;&#10;Description automatically generated">
            <a:extLst>
              <a:ext uri="{FF2B5EF4-FFF2-40B4-BE49-F238E27FC236}">
                <a16:creationId xmlns:a16="http://schemas.microsoft.com/office/drawing/2014/main" id="{90561D04-55A5-9668-F0D9-07D7D5CC7D49}"/>
              </a:ext>
            </a:extLst>
          </p:cNvPr>
          <p:cNvPicPr>
            <a:picLocks noChangeAspect="1"/>
          </p:cNvPicPr>
          <p:nvPr/>
        </p:nvPicPr>
        <p:blipFill>
          <a:blip r:embed="rId6"/>
          <a:stretch>
            <a:fillRect/>
          </a:stretch>
        </p:blipFill>
        <p:spPr>
          <a:xfrm>
            <a:off x="6705600" y="886647"/>
            <a:ext cx="4501999" cy="4501999"/>
          </a:xfrm>
          <a:prstGeom prst="rect">
            <a:avLst/>
          </a:prstGeom>
        </p:spPr>
      </p:pic>
    </p:spTree>
    <p:extLst>
      <p:ext uri="{BB962C8B-B14F-4D97-AF65-F5344CB8AC3E}">
        <p14:creationId xmlns:p14="http://schemas.microsoft.com/office/powerpoint/2010/main" val="25633780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41BAC-3713-41FC-8798-D14B806A4521}"/>
              </a:ext>
            </a:extLst>
          </p:cNvPr>
          <p:cNvPicPr>
            <a:picLocks noChangeAspect="1"/>
          </p:cNvPicPr>
          <p:nvPr/>
        </p:nvPicPr>
        <p:blipFill>
          <a:blip r:embed="rId2"/>
          <a:stretch>
            <a:fillRect/>
          </a:stretch>
        </p:blipFill>
        <p:spPr>
          <a:xfrm>
            <a:off x="3578134" y="597047"/>
            <a:ext cx="5035732" cy="3505504"/>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A544845D-FBE6-4C30-B2F8-F49C06BFD86C}"/>
              </a:ext>
            </a:extLst>
          </p:cNvPr>
          <p:cNvPicPr>
            <a:picLocks noChangeAspect="1"/>
          </p:cNvPicPr>
          <p:nvPr/>
        </p:nvPicPr>
        <p:blipFill>
          <a:blip r:embed="rId3"/>
          <a:stretch>
            <a:fillRect/>
          </a:stretch>
        </p:blipFill>
        <p:spPr>
          <a:xfrm>
            <a:off x="2424960" y="4526531"/>
            <a:ext cx="7342079" cy="20180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9947ED0D-109F-4DD1-8551-300B1BC6EEF4}"/>
              </a:ext>
            </a:extLst>
          </p:cNvPr>
          <p:cNvPicPr>
            <a:picLocks noChangeAspect="1"/>
          </p:cNvPicPr>
          <p:nvPr/>
        </p:nvPicPr>
        <p:blipFill>
          <a:blip r:embed="rId4"/>
          <a:stretch>
            <a:fillRect/>
          </a:stretch>
        </p:blipFill>
        <p:spPr>
          <a:xfrm>
            <a:off x="172396" y="5674174"/>
            <a:ext cx="1012024" cy="975445"/>
          </a:xfrm>
          <a:prstGeom prst="rect">
            <a:avLst/>
          </a:prstGeom>
        </p:spPr>
      </p:pic>
    </p:spTree>
    <p:extLst>
      <p:ext uri="{BB962C8B-B14F-4D97-AF65-F5344CB8AC3E}">
        <p14:creationId xmlns:p14="http://schemas.microsoft.com/office/powerpoint/2010/main" val="597881324"/>
      </p:ext>
    </p:extLst>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5063836" y="449792"/>
            <a:ext cx="10515600" cy="1325563"/>
          </a:xfrm>
        </p:spPr>
        <p:txBody>
          <a:bodyPr/>
          <a:lstStyle/>
          <a:p>
            <a:r>
              <a:rPr lang="en-US" b="1">
                <a:solidFill>
                  <a:srgbClr val="C00000"/>
                </a:solidFill>
                <a:latin typeface="ITC Berkeley Oldstyle Std Blk"/>
              </a:rPr>
              <a:t>Trauma</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2802842" y="1820750"/>
            <a:ext cx="8024649" cy="1323439"/>
          </a:xfrm>
          <a:prstGeom prst="rect">
            <a:avLst/>
          </a:prstGeom>
          <a:noFill/>
        </p:spPr>
        <p:txBody>
          <a:bodyPr wrap="square" lIns="91440" tIns="45720" rIns="91440" bIns="45720" rtlCol="0" anchor="t">
            <a:spAutoFit/>
          </a:bodyPr>
          <a:lstStyle/>
          <a:p>
            <a:r>
              <a:rPr lang="en-US" sz="4000" b="1"/>
              <a:t>One of the most significant traumas imaginable is human trafficking.</a:t>
            </a:r>
            <a:endParaRPr lang="en-US" sz="4000" b="1">
              <a:ea typeface="Calibri"/>
              <a:cs typeface="Calibri"/>
            </a:endParaRPr>
          </a:p>
        </p:txBody>
      </p:sp>
      <p:pic>
        <p:nvPicPr>
          <p:cNvPr id="11" name="Picture 10" descr="A picture containing tree, dark, sunset, image&#10;&#10;Description automatically generated">
            <a:extLst>
              <a:ext uri="{FF2B5EF4-FFF2-40B4-BE49-F238E27FC236}">
                <a16:creationId xmlns:a16="http://schemas.microsoft.com/office/drawing/2014/main" id="{F86A2FD2-6784-3713-579F-29A6CEFD43AA}"/>
              </a:ext>
            </a:extLst>
          </p:cNvPr>
          <p:cNvPicPr>
            <a:picLocks noChangeAspect="1"/>
          </p:cNvPicPr>
          <p:nvPr/>
        </p:nvPicPr>
        <p:blipFill>
          <a:blip r:embed="rId5"/>
          <a:stretch>
            <a:fillRect/>
          </a:stretch>
        </p:blipFill>
        <p:spPr>
          <a:xfrm rot="16200000">
            <a:off x="-1" y="-1"/>
            <a:ext cx="4810125" cy="4810125"/>
          </a:xfrm>
          <a:prstGeom prst="rect">
            <a:avLst/>
          </a:prstGeom>
        </p:spPr>
      </p:pic>
    </p:spTree>
    <p:extLst>
      <p:ext uri="{BB962C8B-B14F-4D97-AF65-F5344CB8AC3E}">
        <p14:creationId xmlns:p14="http://schemas.microsoft.com/office/powerpoint/2010/main" val="50507642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Sex Trafficking</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7443810" y="0"/>
            <a:ext cx="4722359" cy="4722359"/>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781165" y="4274000"/>
            <a:ext cx="9028695"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4" name="TextBox 3">
            <a:extLst>
              <a:ext uri="{FF2B5EF4-FFF2-40B4-BE49-F238E27FC236}">
                <a16:creationId xmlns:a16="http://schemas.microsoft.com/office/drawing/2014/main" id="{8715EF8D-92CD-002A-0951-05393FDC5C9E}"/>
              </a:ext>
            </a:extLst>
          </p:cNvPr>
          <p:cNvSpPr txBox="1"/>
          <p:nvPr/>
        </p:nvSpPr>
        <p:spPr>
          <a:xfrm>
            <a:off x="883023" y="1346574"/>
            <a:ext cx="1067397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Legal definition: Sex trafficking is the recruitment, harboring, transportation, provision, obtaining, patronizing, or soliciting of a person for the purpose of a commercial sex act in which a commercial sex act is induced by </a:t>
            </a:r>
            <a:r>
              <a:rPr lang="en-US" sz="2400" b="1" dirty="0">
                <a:ea typeface="+mn-lt"/>
                <a:cs typeface="+mn-lt"/>
              </a:rPr>
              <a:t>force, fraud, or coercion</a:t>
            </a:r>
            <a:r>
              <a:rPr lang="en-US" sz="2400" dirty="0">
                <a:ea typeface="+mn-lt"/>
                <a:cs typeface="+mn-lt"/>
              </a:rPr>
              <a:t>, or in which the person induced to perform such act has not attained 18 years of age. (22 U.S.C. § 7102(11)(A)).</a:t>
            </a:r>
            <a:endParaRPr lang="en-US" sz="2400" dirty="0">
              <a:ea typeface="Calibri"/>
              <a:cs typeface="Calibri"/>
            </a:endParaRPr>
          </a:p>
          <a:p>
            <a:endParaRPr lang="en-US" sz="2400">
              <a:ea typeface="+mn-lt"/>
              <a:cs typeface="+mn-lt"/>
            </a:endParaRPr>
          </a:p>
          <a:p>
            <a:r>
              <a:rPr lang="en-US" sz="2400" dirty="0">
                <a:ea typeface="+mn-lt"/>
                <a:cs typeface="+mn-lt"/>
              </a:rPr>
              <a:t>Human trafficking occurs when a trafficker takes any one of the </a:t>
            </a:r>
            <a:r>
              <a:rPr lang="en-US" sz="2400" b="1" dirty="0">
                <a:ea typeface="+mn-lt"/>
                <a:cs typeface="+mn-lt"/>
              </a:rPr>
              <a:t>Actions</a:t>
            </a:r>
            <a:r>
              <a:rPr lang="en-US" sz="2400" dirty="0">
                <a:ea typeface="+mn-lt"/>
                <a:cs typeface="+mn-lt"/>
              </a:rPr>
              <a:t>, and then employs the </a:t>
            </a:r>
            <a:r>
              <a:rPr lang="en-US" sz="2400" b="1" dirty="0">
                <a:ea typeface="+mn-lt"/>
                <a:cs typeface="+mn-lt"/>
              </a:rPr>
              <a:t>Means</a:t>
            </a:r>
            <a:r>
              <a:rPr lang="en-US" sz="2400" dirty="0">
                <a:ea typeface="+mn-lt"/>
                <a:cs typeface="+mn-lt"/>
              </a:rPr>
              <a:t> of force, fraud or coercion for the </a:t>
            </a:r>
            <a:r>
              <a:rPr lang="en-US" sz="2400" b="1" dirty="0">
                <a:ea typeface="+mn-lt"/>
                <a:cs typeface="+mn-lt"/>
              </a:rPr>
              <a:t>Purpose</a:t>
            </a:r>
            <a:r>
              <a:rPr lang="en-US" sz="2400" dirty="0">
                <a:ea typeface="+mn-lt"/>
                <a:cs typeface="+mn-lt"/>
              </a:rPr>
              <a:t> of compelling the victim to provide commercial sex, labor, and/or services</a:t>
            </a:r>
            <a:endParaRPr lang="en-US" sz="2400" dirty="0">
              <a:ea typeface="Calibri"/>
              <a:cs typeface="Calibri"/>
            </a:endParaRPr>
          </a:p>
          <a:p>
            <a:endParaRPr lang="en-US" sz="2400">
              <a:ea typeface="Calibri"/>
              <a:cs typeface="Calibri"/>
            </a:endParaRPr>
          </a:p>
          <a:p>
            <a:r>
              <a:rPr lang="en-US" sz="2400" dirty="0">
                <a:ea typeface="+mn-lt"/>
                <a:cs typeface="+mn-lt"/>
              </a:rPr>
              <a:t>Research demonstrates individuals with intersecting identities such as female and BIPOC (Black, Indigenous and People of Color) are at greatest risk of being trafficked.</a:t>
            </a:r>
            <a:endParaRPr lang="en-US" sz="2400" dirty="0"/>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11690463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a:rPr>
              <a:t>Human Trafficking Statistics </a:t>
            </a:r>
            <a:endParaRPr lang="en-US" b="1">
              <a:solidFill>
                <a:srgbClr val="C00000"/>
              </a:solidFill>
              <a:latin typeface="ITC Berkeley Oldstyle Std Blk" panose="02090402050306020404" pitchFamily="18" charset="0"/>
            </a:endParaRPr>
          </a:p>
        </p:txBody>
      </p:sp>
      <p:sp>
        <p:nvSpPr>
          <p:cNvPr id="12" name="Content Placeholder 11">
            <a:extLst>
              <a:ext uri="{FF2B5EF4-FFF2-40B4-BE49-F238E27FC236}">
                <a16:creationId xmlns:a16="http://schemas.microsoft.com/office/drawing/2014/main" id="{6AED699D-89DD-30C7-4DC9-2D67BC09AD30}"/>
              </a:ext>
            </a:extLst>
          </p:cNvPr>
          <p:cNvSpPr>
            <a:spLocks noGrp="1"/>
          </p:cNvSpPr>
          <p:nvPr>
            <p:ph sz="half" idx="1"/>
          </p:nvPr>
        </p:nvSpPr>
        <p:spPr>
          <a:xfrm>
            <a:off x="874059" y="1350495"/>
            <a:ext cx="10513060" cy="4871290"/>
          </a:xfrm>
        </p:spPr>
        <p:txBody>
          <a:bodyPr vert="horz" lIns="91440" tIns="45720" rIns="91440" bIns="45720" rtlCol="0" anchor="t">
            <a:normAutofit/>
          </a:bodyPr>
          <a:lstStyle/>
          <a:p>
            <a:pPr marL="0" indent="0" algn="ctr">
              <a:lnSpc>
                <a:spcPct val="100000"/>
              </a:lnSpc>
              <a:spcBef>
                <a:spcPts val="0"/>
              </a:spcBef>
              <a:buNone/>
            </a:pPr>
            <a:r>
              <a:rPr lang="en-US" dirty="0">
                <a:ea typeface="Calibri"/>
                <a:cs typeface="Calibri"/>
              </a:rPr>
              <a:t>2008-2010 United States Department of Justice Report</a:t>
            </a:r>
          </a:p>
          <a:p>
            <a:pPr marL="0" indent="0" algn="ctr">
              <a:lnSpc>
                <a:spcPct val="100000"/>
              </a:lnSpc>
              <a:spcBef>
                <a:spcPts val="0"/>
              </a:spcBef>
              <a:buNone/>
            </a:pPr>
            <a:r>
              <a:rPr lang="en-US" dirty="0">
                <a:ea typeface="Calibri"/>
                <a:cs typeface="Calibri"/>
              </a:rPr>
              <a:t>Review of human trafficking cases</a:t>
            </a:r>
            <a:endParaRPr lang="en-US" dirty="0">
              <a:ea typeface="+mn-lt"/>
              <a:cs typeface="+mn-lt"/>
            </a:endParaRPr>
          </a:p>
          <a:p>
            <a:pPr marL="0" indent="0" algn="ctr">
              <a:lnSpc>
                <a:spcPct val="100000"/>
              </a:lnSpc>
              <a:spcBef>
                <a:spcPts val="0"/>
              </a:spcBef>
              <a:buNone/>
            </a:pPr>
            <a:endParaRPr lang="en-US" sz="1200" dirty="0">
              <a:ea typeface="Calibri"/>
              <a:cs typeface="Calibri"/>
            </a:endParaRPr>
          </a:p>
          <a:p>
            <a:pPr lvl="1">
              <a:lnSpc>
                <a:spcPct val="100000"/>
              </a:lnSpc>
              <a:spcBef>
                <a:spcPts val="0"/>
              </a:spcBef>
            </a:pPr>
            <a:r>
              <a:rPr lang="en-US" dirty="0">
                <a:ea typeface="Calibri"/>
                <a:cs typeface="Calibri"/>
              </a:rPr>
              <a:t>94% of sex trafficking victims were female</a:t>
            </a:r>
            <a:endParaRPr lang="en-US" dirty="0">
              <a:ea typeface="+mn-lt"/>
              <a:cs typeface="+mn-lt"/>
            </a:endParaRPr>
          </a:p>
          <a:p>
            <a:pPr marL="914400" lvl="2" indent="228600">
              <a:lnSpc>
                <a:spcPct val="100000"/>
              </a:lnSpc>
              <a:spcBef>
                <a:spcPts val="0"/>
              </a:spcBef>
              <a:buFont typeface="Courier New" panose="020B0604020202020204" pitchFamily="34" charset="0"/>
              <a:buChar char="o"/>
            </a:pPr>
            <a:r>
              <a:rPr lang="en-US" dirty="0">
                <a:ea typeface="Calibri"/>
                <a:cs typeface="Calibri"/>
              </a:rPr>
              <a:t>40% were Black and 24% were Latinx</a:t>
            </a:r>
          </a:p>
          <a:p>
            <a:pPr marL="685800">
              <a:lnSpc>
                <a:spcPct val="100000"/>
              </a:lnSpc>
              <a:spcBef>
                <a:spcPts val="0"/>
              </a:spcBef>
            </a:pPr>
            <a:r>
              <a:rPr lang="en-US" sz="2400" dirty="0">
                <a:cs typeface="Calibri"/>
              </a:rPr>
              <a:t>Native American women in South Dakota</a:t>
            </a:r>
            <a:endParaRPr lang="en-US" sz="2400" dirty="0">
              <a:ea typeface="+mn-lt"/>
              <a:cs typeface="+mn-lt"/>
            </a:endParaRPr>
          </a:p>
          <a:p>
            <a:pPr lvl="2">
              <a:lnSpc>
                <a:spcPct val="100000"/>
              </a:lnSpc>
              <a:spcBef>
                <a:spcPts val="0"/>
              </a:spcBef>
              <a:buFont typeface="Courier New,monospace" panose="020B0604020202020204" pitchFamily="34" charset="0"/>
              <a:buChar char="o"/>
            </a:pPr>
            <a:r>
              <a:rPr lang="en-US" dirty="0">
                <a:cs typeface="Calibri"/>
              </a:rPr>
              <a:t>40% of sex trafficking victims, but only represent 8% of the total population </a:t>
            </a:r>
            <a:endParaRPr lang="en-US" dirty="0">
              <a:ea typeface="+mn-lt"/>
              <a:cs typeface="+mn-lt"/>
            </a:endParaRPr>
          </a:p>
          <a:p>
            <a:pPr marL="685800">
              <a:lnSpc>
                <a:spcPct val="100000"/>
              </a:lnSpc>
              <a:spcBef>
                <a:spcPts val="0"/>
              </a:spcBef>
            </a:pPr>
            <a:r>
              <a:rPr lang="en-US" sz="2400" u="sng" dirty="0">
                <a:cs typeface="Calibri"/>
              </a:rPr>
              <a:t>New Mexico</a:t>
            </a:r>
            <a:r>
              <a:rPr lang="en-US" sz="2400" dirty="0">
                <a:cs typeface="Calibri"/>
              </a:rPr>
              <a:t> Native American women </a:t>
            </a:r>
            <a:endParaRPr lang="en-US" sz="2400" dirty="0">
              <a:ea typeface="+mn-lt"/>
              <a:cs typeface="+mn-lt"/>
            </a:endParaRPr>
          </a:p>
          <a:p>
            <a:pPr lvl="2">
              <a:lnSpc>
                <a:spcPct val="100000"/>
              </a:lnSpc>
              <a:spcBef>
                <a:spcPts val="0"/>
              </a:spcBef>
              <a:buFont typeface="Courier New" panose="020B0604020202020204" pitchFamily="34" charset="0"/>
              <a:buChar char="o"/>
            </a:pPr>
            <a:r>
              <a:rPr lang="en-US" dirty="0">
                <a:cs typeface="Calibri"/>
              </a:rPr>
              <a:t>25% of sex trafficking victims, but only represented 11% of total population</a:t>
            </a:r>
          </a:p>
          <a:p>
            <a:pPr lvl="1" indent="-457200"/>
            <a:r>
              <a:rPr lang="en-US" dirty="0">
                <a:cs typeface="Calibri"/>
              </a:rPr>
              <a:t>Most of labor trafficking victims were undocumented migrants</a:t>
            </a:r>
            <a:endParaRPr lang="en-US" dirty="0">
              <a:ea typeface="+mn-lt"/>
              <a:cs typeface="+mn-lt"/>
            </a:endParaRPr>
          </a:p>
          <a:p>
            <a:pPr lvl="2">
              <a:buFont typeface="Courier New" panose="020B0604020202020204" pitchFamily="34" charset="0"/>
              <a:buChar char="o"/>
            </a:pPr>
            <a:r>
              <a:rPr lang="en-US" dirty="0">
                <a:cs typeface="Calibri"/>
              </a:rPr>
              <a:t>63% were Latinx and 17% were Asian</a:t>
            </a:r>
            <a:endParaRPr lang="en-US" dirty="0">
              <a:ea typeface="+mn-lt"/>
              <a:cs typeface="+mn-lt"/>
            </a:endParaRPr>
          </a:p>
          <a:p>
            <a:pPr marL="457200" lvl="1" indent="0">
              <a:lnSpc>
                <a:spcPct val="100000"/>
              </a:lnSpc>
              <a:spcBef>
                <a:spcPts val="0"/>
              </a:spcBef>
              <a:buNone/>
            </a:pPr>
            <a:endParaRPr lang="en-US" dirty="0">
              <a:cs typeface="Calibri"/>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11" name="Content Placeholder 5" descr="A picture containing image, silhouette, plant, clouds&#10;&#10;Description automatically generated">
            <a:extLst>
              <a:ext uri="{FF2B5EF4-FFF2-40B4-BE49-F238E27FC236}">
                <a16:creationId xmlns:a16="http://schemas.microsoft.com/office/drawing/2014/main" id="{66A44809-6C11-0D66-6399-009234E0870B}"/>
              </a:ext>
            </a:extLst>
          </p:cNvPr>
          <p:cNvPicPr>
            <a:picLocks noChangeAspect="1"/>
          </p:cNvPicPr>
          <p:nvPr/>
        </p:nvPicPr>
        <p:blipFill>
          <a:blip r:embed="rId5"/>
          <a:stretch>
            <a:fillRect/>
          </a:stretch>
        </p:blipFill>
        <p:spPr>
          <a:xfrm>
            <a:off x="10394945" y="-2357034"/>
            <a:ext cx="4722359" cy="4722359"/>
          </a:xfrm>
          <a:prstGeom prst="rect">
            <a:avLst/>
          </a:prstGeom>
        </p:spPr>
      </p:pic>
      <p:pic>
        <p:nvPicPr>
          <p:cNvPr id="17" name="Content Placeholder 5" descr="A picture containing image, silhouette, plant, clouds&#10;&#10;Description automatically generated">
            <a:extLst>
              <a:ext uri="{FF2B5EF4-FFF2-40B4-BE49-F238E27FC236}">
                <a16:creationId xmlns:a16="http://schemas.microsoft.com/office/drawing/2014/main" id="{0EEBAAC1-DC4E-ECDC-FAF4-98B7714DAAE4}"/>
              </a:ext>
            </a:extLst>
          </p:cNvPr>
          <p:cNvPicPr>
            <a:picLocks noChangeAspect="1"/>
          </p:cNvPicPr>
          <p:nvPr/>
        </p:nvPicPr>
        <p:blipFill>
          <a:blip r:embed="rId5"/>
          <a:stretch>
            <a:fillRect/>
          </a:stretch>
        </p:blipFill>
        <p:spPr>
          <a:xfrm rot="5400000">
            <a:off x="5388524" y="-523393"/>
            <a:ext cx="6803475" cy="6803475"/>
          </a:xfrm>
          <a:prstGeom prst="rect">
            <a:avLst/>
          </a:prstGeom>
        </p:spPr>
      </p:pic>
    </p:spTree>
    <p:extLst>
      <p:ext uri="{BB962C8B-B14F-4D97-AF65-F5344CB8AC3E}">
        <p14:creationId xmlns:p14="http://schemas.microsoft.com/office/powerpoint/2010/main" val="5143522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24677" y="339295"/>
            <a:ext cx="10524564" cy="1325563"/>
          </a:xfrm>
        </p:spPr>
        <p:txBody>
          <a:bodyPr/>
          <a:lstStyle/>
          <a:p>
            <a:pPr algn="ctr"/>
            <a:r>
              <a:rPr lang="en-US" b="1">
                <a:solidFill>
                  <a:srgbClr val="C00000"/>
                </a:solidFill>
                <a:latin typeface="ITC Berkeley Oldstyle Std Blk"/>
              </a:rPr>
              <a:t>The Racial Roots of Human Trafficking</a:t>
            </a:r>
            <a:br>
              <a:rPr lang="en-US" b="1">
                <a:solidFill>
                  <a:srgbClr val="C00000"/>
                </a:solidFill>
                <a:latin typeface="ITC Berkeley Oldstyle Std Blk"/>
              </a:rPr>
            </a:br>
            <a:r>
              <a:rPr lang="en-US" b="1">
                <a:solidFill>
                  <a:srgbClr val="C00000"/>
                </a:solidFill>
                <a:latin typeface="ITC Berkeley Oldstyle Std Blk"/>
              </a:rPr>
              <a:t>Cheryl Nelson Butler</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1044674" y="1980665"/>
            <a:ext cx="10195738" cy="3816429"/>
          </a:xfrm>
          <a:prstGeom prst="rect">
            <a:avLst/>
          </a:prstGeom>
          <a:noFill/>
        </p:spPr>
        <p:txBody>
          <a:bodyPr wrap="square" lIns="91440" tIns="45720" rIns="91440" bIns="45720" rtlCol="0" anchor="t">
            <a:spAutoFit/>
          </a:bodyPr>
          <a:lstStyle/>
          <a:p>
            <a:r>
              <a:rPr lang="en-US" sz="3200" b="1" i="1">
                <a:ea typeface="Calibri"/>
                <a:cs typeface="Calibri"/>
              </a:rPr>
              <a:t>"Race intersects with other forms of subordination including gender, class, and age to push people of color disproportionately into prostitution and keep them trapped in the commercial sex industry. Its intersectional oppression is fueled by the persistence of myths about minority teen sexuality, which in turn encourages risky sexual behavior."</a:t>
            </a:r>
            <a:r>
              <a:rPr lang="en-US" b="1" i="1">
                <a:ea typeface="Calibri"/>
                <a:cs typeface="Calibri"/>
              </a:rPr>
              <a:t> </a:t>
            </a:r>
            <a:r>
              <a:rPr lang="en-US" b="1">
                <a:ea typeface="Calibri"/>
                <a:cs typeface="Calibri"/>
              </a:rPr>
              <a:t>(Butler, 2015)</a:t>
            </a:r>
            <a:endParaRPr lang="en-US"/>
          </a:p>
          <a:p>
            <a:endParaRPr lang="en-US" b="1">
              <a:ea typeface="Calibri"/>
              <a:cs typeface="Calibri"/>
            </a:endParaRPr>
          </a:p>
        </p:txBody>
      </p:sp>
      <p:pic>
        <p:nvPicPr>
          <p:cNvPr id="12" name="Content Placeholder 5" descr="A picture containing image, silhouette, plant, clouds&#10;&#10;Description automatically generated">
            <a:extLst>
              <a:ext uri="{FF2B5EF4-FFF2-40B4-BE49-F238E27FC236}">
                <a16:creationId xmlns:a16="http://schemas.microsoft.com/office/drawing/2014/main" id="{4E353FF3-6FB3-A6FC-7A1F-BE96FDBFDCF5}"/>
              </a:ext>
            </a:extLst>
          </p:cNvPr>
          <p:cNvPicPr>
            <a:picLocks noChangeAspect="1"/>
          </p:cNvPicPr>
          <p:nvPr/>
        </p:nvPicPr>
        <p:blipFill>
          <a:blip r:embed="rId5"/>
          <a:stretch>
            <a:fillRect/>
          </a:stretch>
        </p:blipFill>
        <p:spPr>
          <a:xfrm rot="5400000">
            <a:off x="9100810" y="2647758"/>
            <a:ext cx="4212207" cy="4212207"/>
          </a:xfrm>
          <a:prstGeom prst="rect">
            <a:avLst/>
          </a:prstGeom>
        </p:spPr>
      </p:pic>
    </p:spTree>
    <p:extLst>
      <p:ext uri="{BB962C8B-B14F-4D97-AF65-F5344CB8AC3E}">
        <p14:creationId xmlns:p14="http://schemas.microsoft.com/office/powerpoint/2010/main" val="4055108002"/>
      </p:ext>
    </p:extLst>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33641" y="339295"/>
            <a:ext cx="10587317" cy="1325563"/>
          </a:xfrm>
        </p:spPr>
        <p:txBody>
          <a:bodyPr/>
          <a:lstStyle/>
          <a:p>
            <a:pPr algn="ctr"/>
            <a:r>
              <a:rPr lang="en-US" b="1">
                <a:solidFill>
                  <a:srgbClr val="C00000"/>
                </a:solidFill>
                <a:latin typeface="ITC Berkeley Oldstyle Std Blk"/>
              </a:rPr>
              <a:t>The Racial Roots of Human Trafficking</a:t>
            </a:r>
            <a:br>
              <a:rPr lang="en-US" b="1">
                <a:solidFill>
                  <a:srgbClr val="C00000"/>
                </a:solidFill>
                <a:latin typeface="ITC Berkeley Oldstyle Std Blk"/>
              </a:rPr>
            </a:br>
            <a:r>
              <a:rPr lang="en-US" b="1">
                <a:solidFill>
                  <a:srgbClr val="C00000"/>
                </a:solidFill>
                <a:latin typeface="ITC Berkeley Oldstyle Std Blk"/>
              </a:rPr>
              <a:t>Cheryl Nelson Butler</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965170" y="1711271"/>
            <a:ext cx="10241829" cy="3323987"/>
          </a:xfrm>
          <a:prstGeom prst="rect">
            <a:avLst/>
          </a:prstGeom>
          <a:noFill/>
        </p:spPr>
        <p:txBody>
          <a:bodyPr wrap="square" lIns="91440" tIns="45720" rIns="91440" bIns="45720" rtlCol="0" anchor="t">
            <a:spAutoFit/>
          </a:bodyPr>
          <a:lstStyle/>
          <a:p>
            <a:endParaRPr lang="en-US" b="1">
              <a:ea typeface="Calibri"/>
              <a:cs typeface="Calibri"/>
            </a:endParaRPr>
          </a:p>
          <a:p>
            <a:r>
              <a:rPr lang="en-US" sz="3200" b="1" i="1">
                <a:ea typeface="Calibri"/>
                <a:cs typeface="Calibri"/>
              </a:rPr>
              <a:t>"While Black children are more likely to experience some form of sex trafficking, other children of color are similarly at a higher risk than their White counterparts. Native Americans, in particular, argue that a strong connection exists between colonization and a persistent targeting of native people for prostitution."</a:t>
            </a:r>
            <a:r>
              <a:rPr lang="en-US" b="1">
                <a:ea typeface="Calibri"/>
                <a:cs typeface="Calibri"/>
              </a:rPr>
              <a:t> (Butler, 2015)</a:t>
            </a:r>
            <a:endParaRPr lang="en-US" sz="3600" b="1">
              <a:ea typeface="Calibri"/>
              <a:cs typeface="Calibri"/>
            </a:endParaRPr>
          </a:p>
        </p:txBody>
      </p:sp>
      <p:pic>
        <p:nvPicPr>
          <p:cNvPr id="12" name="Content Placeholder 5" descr="A picture containing image, silhouette, plant, clouds&#10;&#10;Description automatically generated">
            <a:extLst>
              <a:ext uri="{FF2B5EF4-FFF2-40B4-BE49-F238E27FC236}">
                <a16:creationId xmlns:a16="http://schemas.microsoft.com/office/drawing/2014/main" id="{4E353FF3-6FB3-A6FC-7A1F-BE96FDBFDCF5}"/>
              </a:ext>
            </a:extLst>
          </p:cNvPr>
          <p:cNvPicPr>
            <a:picLocks noChangeAspect="1"/>
          </p:cNvPicPr>
          <p:nvPr/>
        </p:nvPicPr>
        <p:blipFill>
          <a:blip r:embed="rId5"/>
          <a:stretch>
            <a:fillRect/>
          </a:stretch>
        </p:blipFill>
        <p:spPr>
          <a:xfrm rot="5400000">
            <a:off x="7923174" y="2070485"/>
            <a:ext cx="4212207" cy="4212207"/>
          </a:xfrm>
          <a:prstGeom prst="rect">
            <a:avLst/>
          </a:prstGeom>
        </p:spPr>
      </p:pic>
    </p:spTree>
    <p:extLst>
      <p:ext uri="{BB962C8B-B14F-4D97-AF65-F5344CB8AC3E}">
        <p14:creationId xmlns:p14="http://schemas.microsoft.com/office/powerpoint/2010/main" val="2663039542"/>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788817" y="339295"/>
            <a:ext cx="10533530" cy="1325563"/>
          </a:xfrm>
        </p:spPr>
        <p:txBody>
          <a:bodyPr/>
          <a:lstStyle/>
          <a:p>
            <a:pPr algn="ctr"/>
            <a:r>
              <a:rPr lang="en-US" b="1">
                <a:solidFill>
                  <a:srgbClr val="C00000"/>
                </a:solidFill>
                <a:latin typeface="ITC Berkeley Oldstyle Std Blk"/>
              </a:rPr>
              <a:t>The Racial Roots of Human Trafficking</a:t>
            </a:r>
            <a:br>
              <a:rPr lang="en-US" b="1">
                <a:solidFill>
                  <a:srgbClr val="C00000"/>
                </a:solidFill>
                <a:latin typeface="ITC Berkeley Oldstyle Std Blk"/>
              </a:rPr>
            </a:br>
            <a:r>
              <a:rPr lang="en-US" b="1">
                <a:solidFill>
                  <a:srgbClr val="C00000"/>
                </a:solidFill>
                <a:latin typeface="ITC Berkeley Oldstyle Std Blk"/>
              </a:rPr>
              <a:t>Cheryl Nelson Butler</a:t>
            </a:r>
            <a:endParaRPr lang="en-US"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9F81552E-328C-2F1E-ACA2-1F1B3D7262B4}"/>
              </a:ext>
            </a:extLst>
          </p:cNvPr>
          <p:cNvSpPr txBox="1"/>
          <p:nvPr/>
        </p:nvSpPr>
        <p:spPr>
          <a:xfrm>
            <a:off x="932375" y="1829162"/>
            <a:ext cx="1034436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dirty="0">
                <a:ea typeface="Calibri"/>
                <a:cs typeface="Calibri"/>
              </a:rPr>
              <a:t>"Any vulnerable child can be a victim of sex trafficking, but we can no longer gloss over the fact that the majority of those who are victimized are girls of color. By illuminating the problem and potential solutions, we are taking the first steps toward ending the abuse and exploitation of our most marginalized girls...The first step is to have compassion for the pain, the discrimination, and the trauma these girls have experienced..."</a:t>
            </a:r>
            <a:r>
              <a:rPr lang="en-US" b="1" i="1" dirty="0">
                <a:ea typeface="Calibri"/>
                <a:cs typeface="Calibri"/>
              </a:rPr>
              <a:t> </a:t>
            </a:r>
            <a:r>
              <a:rPr lang="en-US" b="1" dirty="0">
                <a:ea typeface="Calibri"/>
                <a:cs typeface="Calibri"/>
              </a:rPr>
              <a:t>(Gabrielle Union, 2020)</a:t>
            </a:r>
          </a:p>
        </p:txBody>
      </p:sp>
      <p:pic>
        <p:nvPicPr>
          <p:cNvPr id="12" name="Content Placeholder 5" descr="A picture containing image, silhouette, plant, clouds&#10;&#10;Description automatically generated">
            <a:extLst>
              <a:ext uri="{FF2B5EF4-FFF2-40B4-BE49-F238E27FC236}">
                <a16:creationId xmlns:a16="http://schemas.microsoft.com/office/drawing/2014/main" id="{4E353FF3-6FB3-A6FC-7A1F-BE96FDBFDCF5}"/>
              </a:ext>
            </a:extLst>
          </p:cNvPr>
          <p:cNvPicPr>
            <a:picLocks noChangeAspect="1"/>
          </p:cNvPicPr>
          <p:nvPr/>
        </p:nvPicPr>
        <p:blipFill>
          <a:blip r:embed="rId5"/>
          <a:stretch>
            <a:fillRect/>
          </a:stretch>
        </p:blipFill>
        <p:spPr>
          <a:xfrm rot="5400000">
            <a:off x="7923174" y="2070485"/>
            <a:ext cx="4212207" cy="4212207"/>
          </a:xfrm>
          <a:prstGeom prst="rect">
            <a:avLst/>
          </a:prstGeom>
        </p:spPr>
      </p:pic>
    </p:spTree>
    <p:extLst>
      <p:ext uri="{BB962C8B-B14F-4D97-AF65-F5344CB8AC3E}">
        <p14:creationId xmlns:p14="http://schemas.microsoft.com/office/powerpoint/2010/main" val="416428966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793376" y="303549"/>
            <a:ext cx="10587317" cy="1137305"/>
          </a:xfrm>
        </p:spPr>
        <p:txBody>
          <a:bodyPr/>
          <a:lstStyle/>
          <a:p>
            <a:pPr algn="ctr"/>
            <a:r>
              <a:rPr lang="en-US" sz="2000" b="1" dirty="0">
                <a:solidFill>
                  <a:srgbClr val="C00000"/>
                </a:solidFill>
                <a:latin typeface="ITC Berkeley Oldstyle Std Blk"/>
              </a:rPr>
              <a:t>Race and Human Trafficking: </a:t>
            </a:r>
            <a:br>
              <a:rPr lang="en-US" sz="2000" b="1" dirty="0">
                <a:solidFill>
                  <a:srgbClr val="C00000"/>
                </a:solidFill>
                <a:latin typeface="ITC Berkeley Oldstyle Std Blk"/>
              </a:rPr>
            </a:br>
            <a:r>
              <a:rPr lang="en-US" sz="2000" b="1" dirty="0">
                <a:solidFill>
                  <a:srgbClr val="C00000"/>
                </a:solidFill>
                <a:latin typeface="ITC Berkeley Oldstyle Std Blk"/>
              </a:rPr>
              <a:t>How This Crime Disproportionately Affects Ethnic Minorities and Indigenous Persons</a:t>
            </a:r>
            <a:br>
              <a:rPr lang="en-US" sz="2000" b="1" dirty="0">
                <a:solidFill>
                  <a:srgbClr val="C00000"/>
                </a:solidFill>
                <a:latin typeface="ITC Berkeley Oldstyle Std Blk"/>
              </a:rPr>
            </a:br>
            <a:r>
              <a:rPr lang="en-US" sz="2000" b="1" dirty="0">
                <a:solidFill>
                  <a:srgbClr val="C00000"/>
                </a:solidFill>
                <a:latin typeface="ITC Berkeley Oldstyle Std Blk"/>
              </a:rPr>
              <a:t>(Paiz &amp; Van </a:t>
            </a:r>
            <a:r>
              <a:rPr lang="en-US" sz="2000" b="1" dirty="0" err="1">
                <a:solidFill>
                  <a:srgbClr val="C00000"/>
                </a:solidFill>
                <a:latin typeface="ITC Berkeley Oldstyle Std Blk"/>
              </a:rPr>
              <a:t>Schooneveld</a:t>
            </a:r>
            <a:r>
              <a:rPr lang="en-US" sz="2000" b="1" dirty="0">
                <a:solidFill>
                  <a:srgbClr val="C00000"/>
                </a:solidFill>
                <a:latin typeface="ITC Berkeley Oldstyle Std Blk"/>
              </a:rPr>
              <a:t>, 2022)</a:t>
            </a:r>
            <a:endParaRPr lang="en-US" dirty="0"/>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rot="5400000">
            <a:off x="8228705" y="2316788"/>
            <a:ext cx="3963294" cy="3963294"/>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939543" y="1629413"/>
            <a:ext cx="10176266" cy="4062651"/>
          </a:xfrm>
          <a:prstGeom prst="rect">
            <a:avLst/>
          </a:prstGeom>
          <a:noFill/>
        </p:spPr>
        <p:txBody>
          <a:bodyPr wrap="square" lIns="91440" tIns="45720" rIns="91440" bIns="45720" rtlCol="0" anchor="t">
            <a:spAutoFit/>
          </a:bodyPr>
          <a:lstStyle/>
          <a:p>
            <a:r>
              <a:rPr lang="en-US" sz="2600" dirty="0" err="1">
                <a:cs typeface="Calibri"/>
              </a:rPr>
              <a:t>BiPOC</a:t>
            </a:r>
            <a:r>
              <a:rPr lang="en-US" sz="2600" dirty="0">
                <a:cs typeface="Calibri"/>
              </a:rPr>
              <a:t> are more likely to experience:</a:t>
            </a:r>
          </a:p>
          <a:p>
            <a:pPr marL="914400" lvl="1" indent="-457200">
              <a:buFont typeface="Arial"/>
              <a:buChar char="•"/>
            </a:pPr>
            <a:r>
              <a:rPr lang="en-US" sz="2600" dirty="0">
                <a:ea typeface="Calibri"/>
                <a:cs typeface="Calibri"/>
              </a:rPr>
              <a:t>Poverty</a:t>
            </a:r>
          </a:p>
          <a:p>
            <a:pPr marL="914400" lvl="1" indent="-457200">
              <a:buFont typeface="Arial"/>
              <a:buChar char="•"/>
            </a:pPr>
            <a:r>
              <a:rPr lang="en-US" sz="2600" dirty="0">
                <a:ea typeface="Calibri"/>
                <a:cs typeface="Calibri"/>
              </a:rPr>
              <a:t>Involvement in the foster care system</a:t>
            </a:r>
          </a:p>
          <a:p>
            <a:pPr marL="914400" lvl="1" indent="-457200">
              <a:buFont typeface="Arial"/>
              <a:buChar char="•"/>
            </a:pPr>
            <a:r>
              <a:rPr lang="en-US" sz="2600" dirty="0">
                <a:ea typeface="Calibri"/>
                <a:cs typeface="Calibri"/>
              </a:rPr>
              <a:t>Unstable care environments</a:t>
            </a:r>
          </a:p>
          <a:p>
            <a:pPr marL="914400" lvl="1" indent="-457200">
              <a:buFont typeface="Arial"/>
              <a:buChar char="•"/>
            </a:pPr>
            <a:r>
              <a:rPr lang="en-US" sz="2600" dirty="0">
                <a:ea typeface="Calibri"/>
                <a:cs typeface="Calibri"/>
              </a:rPr>
              <a:t>Homelessness</a:t>
            </a:r>
          </a:p>
          <a:p>
            <a:pPr marL="914400" lvl="1" indent="-457200">
              <a:buFont typeface="Arial"/>
              <a:buChar char="•"/>
            </a:pPr>
            <a:r>
              <a:rPr lang="en-US" sz="2600" dirty="0">
                <a:ea typeface="Calibri"/>
                <a:cs typeface="Calibri"/>
              </a:rPr>
              <a:t>Systemic racism</a:t>
            </a:r>
          </a:p>
          <a:p>
            <a:pPr marL="914400" lvl="1" indent="-457200">
              <a:buFont typeface="Arial"/>
              <a:buChar char="•"/>
            </a:pPr>
            <a:r>
              <a:rPr lang="en-US" sz="2600" dirty="0">
                <a:ea typeface="Calibri"/>
                <a:cs typeface="Calibri"/>
              </a:rPr>
              <a:t>Historical oppressions</a:t>
            </a:r>
          </a:p>
          <a:p>
            <a:endParaRPr lang="en-US" sz="2000" dirty="0">
              <a:ea typeface="Calibri"/>
              <a:cs typeface="Calibri"/>
            </a:endParaRPr>
          </a:p>
          <a:p>
            <a:r>
              <a:rPr lang="en-US" sz="2600" dirty="0">
                <a:ea typeface="Calibri"/>
                <a:cs typeface="Calibri"/>
              </a:rPr>
              <a:t>*These are the same vulnerabilities that are exploited by traffickers.</a:t>
            </a:r>
            <a:r>
              <a:rPr lang="en-US" sz="2800" dirty="0">
                <a:ea typeface="Calibri"/>
                <a:cs typeface="Calibri"/>
              </a:rPr>
              <a:t> </a:t>
            </a:r>
            <a:endParaRPr lang="en-US" sz="2800" dirty="0">
              <a:ea typeface="+mn-lt"/>
              <a:cs typeface="+mn-lt"/>
            </a:endParaRPr>
          </a:p>
          <a:p>
            <a:endParaRPr lang="en-US" sz="2800" dirty="0">
              <a:ea typeface="Calibri"/>
              <a:cs typeface="Calibri"/>
            </a:endParaRPr>
          </a:p>
        </p:txBody>
      </p:sp>
    </p:spTree>
    <p:extLst>
      <p:ext uri="{BB962C8B-B14F-4D97-AF65-F5344CB8AC3E}">
        <p14:creationId xmlns:p14="http://schemas.microsoft.com/office/powerpoint/2010/main" val="24289561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216736" y="1129852"/>
            <a:ext cx="10515600" cy="1325563"/>
          </a:xfrm>
        </p:spPr>
        <p:txBody>
          <a:bodyPr>
            <a:normAutofit/>
          </a:bodyPr>
          <a:lstStyle/>
          <a:p>
            <a:r>
              <a:rPr lang="en-US" b="1" dirty="0">
                <a:solidFill>
                  <a:srgbClr val="C00000"/>
                </a:solidFill>
                <a:latin typeface="ITC Berkeley Oldstyle Std Blk"/>
              </a:rPr>
              <a:t>How do we heal?</a:t>
            </a:r>
            <a:br>
              <a:rPr lang="en-US" b="1" dirty="0">
                <a:latin typeface="ITC Berkeley Oldstyle Std Blk"/>
              </a:rPr>
            </a:br>
            <a:r>
              <a:rPr lang="en-US" b="1" dirty="0">
                <a:solidFill>
                  <a:srgbClr val="C00000"/>
                </a:solidFill>
                <a:latin typeface="ITC Berkeley Oldstyle Std Blk"/>
              </a:rPr>
              <a:t>Increasing Personal Resilience</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4" name="Picture 8" descr="A picture containing key, metalware&#10;&#10;Description automatically generated">
            <a:extLst>
              <a:ext uri="{FF2B5EF4-FFF2-40B4-BE49-F238E27FC236}">
                <a16:creationId xmlns:a16="http://schemas.microsoft.com/office/drawing/2014/main" id="{9205F93A-498D-BFC1-ED30-D178B7066EC5}"/>
              </a:ext>
            </a:extLst>
          </p:cNvPr>
          <p:cNvPicPr>
            <a:picLocks noChangeAspect="1"/>
          </p:cNvPicPr>
          <p:nvPr/>
        </p:nvPicPr>
        <p:blipFill>
          <a:blip r:embed="rId6"/>
          <a:stretch>
            <a:fillRect/>
          </a:stretch>
        </p:blipFill>
        <p:spPr>
          <a:xfrm rot="9840000">
            <a:off x="4178846" y="3117168"/>
            <a:ext cx="3838575" cy="2252102"/>
          </a:xfrm>
          <a:prstGeom prst="rect">
            <a:avLst/>
          </a:prstGeom>
        </p:spPr>
      </p:pic>
    </p:spTree>
    <p:extLst>
      <p:ext uri="{BB962C8B-B14F-4D97-AF65-F5344CB8AC3E}">
        <p14:creationId xmlns:p14="http://schemas.microsoft.com/office/powerpoint/2010/main" val="99990043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dark, sunset, image&#10;&#10;Description automatically generated">
            <a:extLst>
              <a:ext uri="{FF2B5EF4-FFF2-40B4-BE49-F238E27FC236}">
                <a16:creationId xmlns:a16="http://schemas.microsoft.com/office/drawing/2014/main" id="{A58914A2-0B12-82CB-008E-3F454C3A5279}"/>
              </a:ext>
            </a:extLst>
          </p:cNvPr>
          <p:cNvPicPr>
            <a:picLocks noChangeAspect="1"/>
          </p:cNvPicPr>
          <p:nvPr/>
        </p:nvPicPr>
        <p:blipFill>
          <a:blip r:embed="rId3"/>
          <a:stretch>
            <a:fillRect/>
          </a:stretch>
        </p:blipFill>
        <p:spPr>
          <a:xfrm rot="16200000">
            <a:off x="-1" y="-1"/>
            <a:ext cx="4810125" cy="4810125"/>
          </a:xfrm>
          <a:prstGeom prst="rect">
            <a:avLst/>
          </a:prstGeom>
        </p:spPr>
      </p:pic>
      <p:pic>
        <p:nvPicPr>
          <p:cNvPr id="2" name="Picture 1">
            <a:extLst>
              <a:ext uri="{FF2B5EF4-FFF2-40B4-BE49-F238E27FC236}">
                <a16:creationId xmlns:a16="http://schemas.microsoft.com/office/drawing/2014/main" id="{EDF52F8D-3E66-200A-7C4C-00A60043713E}"/>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4" name="Picture 3">
            <a:extLst>
              <a:ext uri="{FF2B5EF4-FFF2-40B4-BE49-F238E27FC236}">
                <a16:creationId xmlns:a16="http://schemas.microsoft.com/office/drawing/2014/main" id="{27FD8335-BBD9-24F1-6F23-B3CECE80D00B}"/>
              </a:ext>
            </a:extLst>
          </p:cNvPr>
          <p:cNvPicPr>
            <a:picLocks noChangeAspect="1"/>
          </p:cNvPicPr>
          <p:nvPr/>
        </p:nvPicPr>
        <p:blipFill>
          <a:blip r:embed="rId5"/>
          <a:stretch>
            <a:fillRect/>
          </a:stretch>
        </p:blipFill>
        <p:spPr>
          <a:xfrm>
            <a:off x="388579" y="6425244"/>
            <a:ext cx="3856294" cy="290327"/>
          </a:xfrm>
          <a:prstGeom prst="rect">
            <a:avLst/>
          </a:prstGeom>
        </p:spPr>
      </p:pic>
      <p:sp>
        <p:nvSpPr>
          <p:cNvPr id="6" name="TextBox 5">
            <a:extLst>
              <a:ext uri="{FF2B5EF4-FFF2-40B4-BE49-F238E27FC236}">
                <a16:creationId xmlns:a16="http://schemas.microsoft.com/office/drawing/2014/main" id="{3DCAB468-5E5E-DA83-AF47-82A56D4B5475}"/>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8" name="Picture 8">
            <a:extLst>
              <a:ext uri="{FF2B5EF4-FFF2-40B4-BE49-F238E27FC236}">
                <a16:creationId xmlns:a16="http://schemas.microsoft.com/office/drawing/2014/main" id="{D7B12821-EE26-5E43-9197-3B4E74C7863E}"/>
              </a:ext>
            </a:extLst>
          </p:cNvPr>
          <p:cNvPicPr>
            <a:picLocks noChangeAspect="1"/>
          </p:cNvPicPr>
          <p:nvPr/>
        </p:nvPicPr>
        <p:blipFill>
          <a:blip r:embed="rId6"/>
          <a:stretch>
            <a:fillRect/>
          </a:stretch>
        </p:blipFill>
        <p:spPr>
          <a:xfrm>
            <a:off x="8049490" y="916324"/>
            <a:ext cx="3459018" cy="2977957"/>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2F1DB7E6-BE55-9A09-B756-0A8010FFB397}"/>
              </a:ext>
            </a:extLst>
          </p:cNvPr>
          <p:cNvPicPr>
            <a:picLocks noChangeAspect="1"/>
          </p:cNvPicPr>
          <p:nvPr/>
        </p:nvPicPr>
        <p:blipFill>
          <a:blip r:embed="rId7"/>
          <a:stretch>
            <a:fillRect/>
          </a:stretch>
        </p:blipFill>
        <p:spPr>
          <a:xfrm>
            <a:off x="2222884" y="3928285"/>
            <a:ext cx="2743200" cy="2218765"/>
          </a:xfrm>
          <a:prstGeom prst="rect">
            <a:avLst/>
          </a:prstGeom>
        </p:spPr>
      </p:pic>
    </p:spTree>
    <p:extLst>
      <p:ext uri="{BB962C8B-B14F-4D97-AF65-F5344CB8AC3E}">
        <p14:creationId xmlns:p14="http://schemas.microsoft.com/office/powerpoint/2010/main" val="1800942225"/>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vert="horz" lIns="91440" tIns="45720" rIns="91440" bIns="45720" rtlCol="0" anchor="t">
            <a:normAutofit/>
          </a:bodyPr>
          <a:lstStyle/>
          <a:p>
            <a:pPr marL="0" indent="0" algn="ctr">
              <a:buNone/>
            </a:pPr>
            <a:r>
              <a:rPr lang="en-US" altLang="en-US" sz="2800" b="1">
                <a:solidFill>
                  <a:schemeClr val="bg1"/>
                </a:solidFill>
                <a:latin typeface="ITC Berkeley Oldstyle Std"/>
                <a:ea typeface="Univers Condensed" panose="020B0506020202050204" pitchFamily="34" charset="0"/>
                <a:cs typeface="Arial"/>
              </a:rPr>
              <a:t>The NCORE-ISCORE Project supports Iowa State University’s diversity efforts. The project provides positive interactions</a:t>
            </a:r>
            <a:r>
              <a:rPr lang="en-US" altLang="en-US" b="1">
                <a:solidFill>
                  <a:schemeClr val="bg1"/>
                </a:solidFill>
                <a:latin typeface="ITC Berkeley Oldstyle Std"/>
                <a:ea typeface="Univers Condensed" panose="020B0506020202050204" pitchFamily="34" charset="0"/>
                <a:cs typeface="Arial"/>
              </a:rPr>
              <a:t> </a:t>
            </a:r>
            <a:r>
              <a:rPr lang="en-US" altLang="en-US" sz="2800" b="1">
                <a:solidFill>
                  <a:schemeClr val="bg1"/>
                </a:solidFill>
                <a:latin typeface="ITC Berkeley Oldstyle Std"/>
                <a:ea typeface="Univers Condensed" panose="020B0506020202050204" pitchFamily="34" charset="0"/>
                <a:cs typeface="Arial"/>
              </a:rPr>
              <a:t>and dialogue regarding race, ethnicity, and multicultural relations through local and national initiatives</a:t>
            </a:r>
            <a:r>
              <a:rPr lang="en-US" altLang="en-US" b="1">
                <a:solidFill>
                  <a:schemeClr val="bg1"/>
                </a:solidFill>
                <a:latin typeface="ITC Berkeley Oldstyle Std"/>
                <a:ea typeface="Univers Condensed" panose="020B0506020202050204" pitchFamily="34" charset="0"/>
                <a:cs typeface="Arial"/>
              </a:rPr>
              <a:t>,</a:t>
            </a:r>
            <a:r>
              <a:rPr lang="en-US" altLang="en-US" sz="2800" b="1">
                <a:solidFill>
                  <a:schemeClr val="bg1"/>
                </a:solidFill>
                <a:latin typeface="ITC Berkeley Oldstyle Std"/>
                <a:ea typeface="Univers Condensed" panose="020B0506020202050204" pitchFamily="34" charset="0"/>
                <a:cs typeface="Arial"/>
              </a:rPr>
              <a:t> including participation in two conferences: NCORE (National Conference on Race &amp; Ethnicity) and ISCORE (Iowa State Conference on Race &amp; Ethnicity).</a:t>
            </a:r>
          </a:p>
          <a:p>
            <a:pPr marL="0" indent="0">
              <a:buNone/>
            </a:pPr>
            <a:endParaRPr lang="en-US"/>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5602CD4-FC54-45D7-A1C8-DB73DF8AE28F}"/>
              </a:ext>
            </a:extLst>
          </p:cNvPr>
          <p:cNvPicPr>
            <a:picLocks noChangeAspect="1"/>
          </p:cNvPicPr>
          <p:nvPr/>
        </p:nvPicPr>
        <p:blipFill>
          <a:blip r:embed="rId2"/>
          <a:stretch>
            <a:fillRect/>
          </a:stretch>
        </p:blipFill>
        <p:spPr>
          <a:xfrm>
            <a:off x="6145394" y="109725"/>
            <a:ext cx="5602842" cy="6858000"/>
          </a:xfrm>
          <a:prstGeom prst="rect">
            <a:avLst/>
          </a:prstGeom>
        </p:spPr>
      </p:pic>
      <p:pic>
        <p:nvPicPr>
          <p:cNvPr id="4" name="Picture 3">
            <a:extLst>
              <a:ext uri="{FF2B5EF4-FFF2-40B4-BE49-F238E27FC236}">
                <a16:creationId xmlns:a16="http://schemas.microsoft.com/office/drawing/2014/main" id="{30E05DD6-7B0F-4111-BD92-BCB0FDA181BB}"/>
              </a:ext>
            </a:extLst>
          </p:cNvPr>
          <p:cNvPicPr>
            <a:picLocks noChangeAspect="1"/>
          </p:cNvPicPr>
          <p:nvPr/>
        </p:nvPicPr>
        <p:blipFill>
          <a:blip r:embed="rId3"/>
          <a:stretch>
            <a:fillRect/>
          </a:stretch>
        </p:blipFill>
        <p:spPr>
          <a:xfrm>
            <a:off x="49394" y="-1239305"/>
            <a:ext cx="6096000" cy="7987580"/>
          </a:xfrm>
          <a:prstGeom prst="rect">
            <a:avLst/>
          </a:prstGeom>
        </p:spPr>
      </p:pic>
      <p:sp>
        <p:nvSpPr>
          <p:cNvPr id="9" name="Arrow: Left-Right 8">
            <a:extLst>
              <a:ext uri="{FF2B5EF4-FFF2-40B4-BE49-F238E27FC236}">
                <a16:creationId xmlns:a16="http://schemas.microsoft.com/office/drawing/2014/main" id="{C3F853DA-11E4-C5A9-6E96-5D9DD5832239}"/>
              </a:ext>
            </a:extLst>
          </p:cNvPr>
          <p:cNvSpPr/>
          <p:nvPr/>
        </p:nvSpPr>
        <p:spPr>
          <a:xfrm>
            <a:off x="6095753" y="1063351"/>
            <a:ext cx="1916545" cy="484909"/>
          </a:xfrm>
          <a:prstGeom prst="lef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ea typeface="Calibri"/>
                <a:cs typeface="Calibri"/>
              </a:rPr>
              <a:t>Ventral Vagal</a:t>
            </a:r>
            <a:endParaRPr lang="en-US"/>
          </a:p>
        </p:txBody>
      </p:sp>
      <p:sp>
        <p:nvSpPr>
          <p:cNvPr id="10" name="Arrow: Left-Right 9">
            <a:extLst>
              <a:ext uri="{FF2B5EF4-FFF2-40B4-BE49-F238E27FC236}">
                <a16:creationId xmlns:a16="http://schemas.microsoft.com/office/drawing/2014/main" id="{9CD6BA5C-5035-9238-3618-CB78202EB6E3}"/>
              </a:ext>
            </a:extLst>
          </p:cNvPr>
          <p:cNvSpPr/>
          <p:nvPr/>
        </p:nvSpPr>
        <p:spPr>
          <a:xfrm>
            <a:off x="5895631" y="5458320"/>
            <a:ext cx="1916545" cy="484909"/>
          </a:xfrm>
          <a:prstGeom prst="leftRightArrow">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ea typeface="Calibri"/>
                <a:cs typeface="Calibri"/>
              </a:rPr>
              <a:t>Dorsal Vagal</a:t>
            </a:r>
            <a:endParaRPr lang="en-US"/>
          </a:p>
        </p:txBody>
      </p:sp>
      <p:sp>
        <p:nvSpPr>
          <p:cNvPr id="11" name="Arrow: Left-Right 10">
            <a:extLst>
              <a:ext uri="{FF2B5EF4-FFF2-40B4-BE49-F238E27FC236}">
                <a16:creationId xmlns:a16="http://schemas.microsoft.com/office/drawing/2014/main" id="{7AD2AA3C-68C2-AA19-46A5-D17C2C4F8FA2}"/>
              </a:ext>
            </a:extLst>
          </p:cNvPr>
          <p:cNvSpPr/>
          <p:nvPr/>
        </p:nvSpPr>
        <p:spPr>
          <a:xfrm>
            <a:off x="6026479" y="3087653"/>
            <a:ext cx="1916545" cy="484909"/>
          </a:xfrm>
          <a:prstGeom prst="leftRightArrow">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ea typeface="Calibri"/>
                <a:cs typeface="Calibri"/>
              </a:rPr>
              <a:t>Sympathetic</a:t>
            </a:r>
            <a:endParaRPr lang="en-US"/>
          </a:p>
        </p:txBody>
      </p:sp>
    </p:spTree>
    <p:extLst>
      <p:ext uri="{BB962C8B-B14F-4D97-AF65-F5344CB8AC3E}">
        <p14:creationId xmlns:p14="http://schemas.microsoft.com/office/powerpoint/2010/main" val="199822031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796AA5-B53E-4E7A-923B-FAC4C8E09DEB}"/>
              </a:ext>
            </a:extLst>
          </p:cNvPr>
          <p:cNvPicPr>
            <a:picLocks noChangeAspect="1"/>
          </p:cNvPicPr>
          <p:nvPr/>
        </p:nvPicPr>
        <p:blipFill>
          <a:blip r:embed="rId2"/>
          <a:stretch>
            <a:fillRect/>
          </a:stretch>
        </p:blipFill>
        <p:spPr>
          <a:xfrm>
            <a:off x="377671" y="342900"/>
            <a:ext cx="2563649" cy="2568458"/>
          </a:xfrm>
          <a:prstGeom prst="ellipse">
            <a:avLst/>
          </a:prstGeom>
          <a:ln>
            <a:noFill/>
          </a:ln>
          <a:effectLst>
            <a:softEdge rad="112500"/>
          </a:effectLst>
        </p:spPr>
      </p:pic>
      <p:pic>
        <p:nvPicPr>
          <p:cNvPr id="2" name="Picture 3" descr="Table&#10;&#10;Description automatically generated">
            <a:extLst>
              <a:ext uri="{FF2B5EF4-FFF2-40B4-BE49-F238E27FC236}">
                <a16:creationId xmlns:a16="http://schemas.microsoft.com/office/drawing/2014/main" id="{161A9985-443A-5CD7-397F-1316CDD6221F}"/>
              </a:ext>
            </a:extLst>
          </p:cNvPr>
          <p:cNvPicPr>
            <a:picLocks noChangeAspect="1"/>
          </p:cNvPicPr>
          <p:nvPr/>
        </p:nvPicPr>
        <p:blipFill>
          <a:blip r:embed="rId3"/>
          <a:stretch>
            <a:fillRect/>
          </a:stretch>
        </p:blipFill>
        <p:spPr>
          <a:xfrm>
            <a:off x="3931612" y="75588"/>
            <a:ext cx="5167744" cy="6714521"/>
          </a:xfrm>
          <a:prstGeom prst="rect">
            <a:avLst/>
          </a:prstGeom>
        </p:spPr>
      </p:pic>
      <p:pic>
        <p:nvPicPr>
          <p:cNvPr id="3" name="Picture 3" descr="Diagram&#10;&#10;Description automatically generated">
            <a:extLst>
              <a:ext uri="{FF2B5EF4-FFF2-40B4-BE49-F238E27FC236}">
                <a16:creationId xmlns:a16="http://schemas.microsoft.com/office/drawing/2014/main" id="{03525A29-1761-4D82-0F55-BB368EB615A5}"/>
              </a:ext>
            </a:extLst>
          </p:cNvPr>
          <p:cNvPicPr>
            <a:picLocks noChangeAspect="1"/>
          </p:cNvPicPr>
          <p:nvPr/>
        </p:nvPicPr>
        <p:blipFill rotWithShape="1">
          <a:blip r:embed="rId4"/>
          <a:srcRect l="8027" t="4745" r="-334" b="13869"/>
          <a:stretch/>
        </p:blipFill>
        <p:spPr>
          <a:xfrm>
            <a:off x="948747" y="3708063"/>
            <a:ext cx="2127741" cy="171321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11EDC4F8-5527-1D0A-7E4B-0CEB021A7643}"/>
              </a:ext>
            </a:extLst>
          </p:cNvPr>
          <p:cNvSpPr/>
          <p:nvPr/>
        </p:nvSpPr>
        <p:spPr>
          <a:xfrm rot="16020000">
            <a:off x="1591155" y="3621188"/>
            <a:ext cx="431030" cy="623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693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1"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Rectangle 3">
            <a:extLst>
              <a:ext uri="{FF2B5EF4-FFF2-40B4-BE49-F238E27FC236}">
                <a16:creationId xmlns:a16="http://schemas.microsoft.com/office/drawing/2014/main" id="{EC9A7F17-3A92-467A-B4A4-029E3C586874}"/>
              </a:ext>
            </a:extLst>
          </p:cNvPr>
          <p:cNvSpPr/>
          <p:nvPr/>
        </p:nvSpPr>
        <p:spPr>
          <a:xfrm>
            <a:off x="321849" y="2264136"/>
            <a:ext cx="4315284" cy="1107996"/>
          </a:xfrm>
          <a:prstGeom prst="rect">
            <a:avLst/>
          </a:prstGeom>
        </p:spPr>
        <p:txBody>
          <a:bodyPr wrap="none">
            <a:spAutoFit/>
          </a:bodyPr>
          <a:lstStyle/>
          <a:p>
            <a:r>
              <a:rPr lang="en-US" sz="6600" b="1">
                <a:solidFill>
                  <a:srgbClr val="C00000"/>
                </a:solidFill>
                <a:latin typeface="ITC Berkeley Oldstyle Std Blk" panose="02090402050306020404" pitchFamily="18" charset="0"/>
              </a:rPr>
              <a:t>RESOURCES</a:t>
            </a:r>
            <a:endParaRPr lang="en-US" sz="6600"/>
          </a:p>
        </p:txBody>
      </p:sp>
    </p:spTree>
    <p:extLst>
      <p:ext uri="{BB962C8B-B14F-4D97-AF65-F5344CB8AC3E}">
        <p14:creationId xmlns:p14="http://schemas.microsoft.com/office/powerpoint/2010/main" val="340388744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F9724-BEA8-4004-872C-611D5E15016B}"/>
              </a:ext>
            </a:extLst>
          </p:cNvPr>
          <p:cNvPicPr>
            <a:picLocks noChangeAspect="1"/>
          </p:cNvPicPr>
          <p:nvPr/>
        </p:nvPicPr>
        <p:blipFill>
          <a:blip r:embed="rId2"/>
          <a:stretch>
            <a:fillRect/>
          </a:stretch>
        </p:blipFill>
        <p:spPr>
          <a:xfrm>
            <a:off x="-384303" y="0"/>
            <a:ext cx="12577164" cy="6915056"/>
          </a:xfrm>
          <a:prstGeom prst="rect">
            <a:avLst/>
          </a:prstGeom>
        </p:spPr>
      </p:pic>
      <p:pic>
        <p:nvPicPr>
          <p:cNvPr id="3" name="Picture 2">
            <a:extLst>
              <a:ext uri="{FF2B5EF4-FFF2-40B4-BE49-F238E27FC236}">
                <a16:creationId xmlns:a16="http://schemas.microsoft.com/office/drawing/2014/main" id="{23EF22F3-4BFB-41CD-AD86-5126BE9E89A6}"/>
              </a:ext>
            </a:extLst>
          </p:cNvPr>
          <p:cNvPicPr>
            <a:picLocks noChangeAspect="1"/>
          </p:cNvPicPr>
          <p:nvPr/>
        </p:nvPicPr>
        <p:blipFill>
          <a:blip r:embed="rId3"/>
          <a:stretch>
            <a:fillRect/>
          </a:stretch>
        </p:blipFill>
        <p:spPr>
          <a:xfrm>
            <a:off x="10893967" y="5437805"/>
            <a:ext cx="1012024" cy="975445"/>
          </a:xfrm>
          <a:prstGeom prst="rect">
            <a:avLst/>
          </a:prstGeom>
        </p:spPr>
      </p:pic>
    </p:spTree>
    <p:extLst>
      <p:ext uri="{BB962C8B-B14F-4D97-AF65-F5344CB8AC3E}">
        <p14:creationId xmlns:p14="http://schemas.microsoft.com/office/powerpoint/2010/main" val="966829052"/>
      </p:ext>
    </p:extLst>
  </p:cSld>
  <p:clrMapOvr>
    <a:masterClrMapping/>
  </p:clrMapOvr>
  <p:transition spd="med">
    <p:pull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a:rPr>
              <a:t>Resources</a:t>
            </a:r>
            <a:endParaRPr lang="en-US" b="1">
              <a:solidFill>
                <a:srgbClr val="C00000"/>
              </a:solidFill>
              <a:latin typeface="ITC Berkeley Oldstyle Std Blk" panose="02090402050306020404" pitchFamily="18" charset="0"/>
            </a:endParaRP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E47A4268-25BE-4E47-A27F-B510274172DF}"/>
              </a:ext>
            </a:extLst>
          </p:cNvPr>
          <p:cNvSpPr txBox="1"/>
          <p:nvPr/>
        </p:nvSpPr>
        <p:spPr>
          <a:xfrm>
            <a:off x="915636" y="1261859"/>
            <a:ext cx="10740954" cy="5201424"/>
          </a:xfrm>
          <a:prstGeom prst="rect">
            <a:avLst/>
          </a:prstGeom>
          <a:noFill/>
        </p:spPr>
        <p:txBody>
          <a:bodyPr wrap="square" lIns="91440" tIns="45720" rIns="91440" bIns="45720" rtlCol="0" anchor="t">
            <a:spAutoFit/>
          </a:bodyPr>
          <a:lstStyle/>
          <a:p>
            <a:r>
              <a:rPr lang="en-US" dirty="0">
                <a:ea typeface="+mn-lt"/>
                <a:cs typeface="+mn-lt"/>
              </a:rPr>
              <a:t>•</a:t>
            </a:r>
            <a:r>
              <a:rPr lang="en-US" b="1" dirty="0">
                <a:ea typeface="+mn-lt"/>
                <a:cs typeface="+mn-lt"/>
              </a:rPr>
              <a:t>National Human Trafficking Hotline: 1-888-373-7888 (answered 24/7/365 in over 200 languages)</a:t>
            </a:r>
          </a:p>
          <a:p>
            <a:endParaRPr lang="en-US" dirty="0">
              <a:ea typeface="+mn-lt"/>
              <a:cs typeface="+mn-lt"/>
            </a:endParaRPr>
          </a:p>
          <a:p>
            <a:r>
              <a:rPr lang="en-US" dirty="0">
                <a:ea typeface="+mn-lt"/>
                <a:cs typeface="+mn-lt"/>
              </a:rPr>
              <a:t>•ACCESS (</a:t>
            </a:r>
            <a:r>
              <a:rPr lang="en-US" dirty="0">
                <a:ea typeface="+mn-lt"/>
                <a:cs typeface="+mn-lt"/>
                <a:hlinkClick r:id="rId6"/>
              </a:rPr>
              <a:t>www.assaultcarecenter.org</a:t>
            </a:r>
            <a:r>
              <a:rPr lang="en-US" dirty="0">
                <a:ea typeface="+mn-lt"/>
                <a:cs typeface="+mn-lt"/>
              </a:rPr>
              <a:t>)</a:t>
            </a:r>
            <a:endParaRPr lang="en-US">
              <a:cs typeface="Calibri" panose="020F0502020204030204"/>
            </a:endParaRPr>
          </a:p>
          <a:p>
            <a:endParaRPr lang="en-US" sz="800" dirty="0">
              <a:ea typeface="+mn-lt"/>
              <a:cs typeface="+mn-lt"/>
            </a:endParaRPr>
          </a:p>
          <a:p>
            <a:r>
              <a:rPr lang="en-US" dirty="0">
                <a:ea typeface="+mn-lt"/>
                <a:cs typeface="+mn-lt"/>
              </a:rPr>
              <a:t>•Garden Gate Ranch (</a:t>
            </a:r>
            <a:r>
              <a:rPr lang="en-US" dirty="0">
                <a:ea typeface="+mn-lt"/>
                <a:cs typeface="+mn-lt"/>
                <a:hlinkClick r:id="rId7"/>
              </a:rPr>
              <a:t>www.gardengateranch.com</a:t>
            </a:r>
            <a:r>
              <a:rPr lang="en-US" dirty="0">
                <a:ea typeface="+mn-lt"/>
                <a:cs typeface="+mn-lt"/>
              </a:rPr>
              <a:t>)</a:t>
            </a:r>
            <a:endParaRPr lang="en-US" dirty="0">
              <a:cs typeface="Calibri" panose="020F0502020204030204"/>
            </a:endParaRPr>
          </a:p>
          <a:p>
            <a:endParaRPr lang="en-US" sz="800" dirty="0">
              <a:ea typeface="+mn-lt"/>
              <a:cs typeface="+mn-lt"/>
            </a:endParaRPr>
          </a:p>
          <a:p>
            <a:r>
              <a:rPr lang="en-US" dirty="0">
                <a:ea typeface="+mn-lt"/>
                <a:cs typeface="+mn-lt"/>
              </a:rPr>
              <a:t>•Wings of Refuge (</a:t>
            </a:r>
            <a:r>
              <a:rPr lang="en-US" dirty="0">
                <a:ea typeface="+mn-lt"/>
                <a:cs typeface="+mn-lt"/>
                <a:hlinkClick r:id="rId8"/>
              </a:rPr>
              <a:t>www.wingsofrefuge.net</a:t>
            </a:r>
            <a:r>
              <a:rPr lang="en-US" dirty="0">
                <a:ea typeface="+mn-lt"/>
                <a:cs typeface="+mn-lt"/>
              </a:rPr>
              <a:t>)</a:t>
            </a:r>
            <a:endParaRPr lang="en-US" dirty="0">
              <a:cs typeface="Calibri" panose="020F0502020204030204"/>
            </a:endParaRPr>
          </a:p>
          <a:p>
            <a:endParaRPr lang="en-US" sz="800" dirty="0">
              <a:ea typeface="+mn-lt"/>
              <a:cs typeface="+mn-lt"/>
            </a:endParaRPr>
          </a:p>
          <a:p>
            <a:r>
              <a:rPr lang="en-US" dirty="0">
                <a:ea typeface="+mn-lt"/>
                <a:cs typeface="+mn-lt"/>
              </a:rPr>
              <a:t>•Lila Mae’s House (</a:t>
            </a:r>
            <a:r>
              <a:rPr lang="en-US" dirty="0">
                <a:ea typeface="+mn-lt"/>
                <a:cs typeface="+mn-lt"/>
                <a:hlinkClick r:id="rId9"/>
              </a:rPr>
              <a:t>https://lilamaeshouse.org/</a:t>
            </a:r>
            <a:r>
              <a:rPr lang="en-US" dirty="0">
                <a:ea typeface="+mn-lt"/>
                <a:cs typeface="+mn-lt"/>
              </a:rPr>
              <a:t>)</a:t>
            </a:r>
            <a:endParaRPr lang="en-US" dirty="0"/>
          </a:p>
          <a:p>
            <a:endParaRPr lang="en-US" sz="800" dirty="0">
              <a:ea typeface="+mn-lt"/>
              <a:cs typeface="+mn-lt"/>
            </a:endParaRPr>
          </a:p>
          <a:p>
            <a:r>
              <a:rPr lang="en-US" dirty="0">
                <a:ea typeface="+mn-lt"/>
                <a:cs typeface="+mn-lt"/>
              </a:rPr>
              <a:t>•Dorothy’s House (</a:t>
            </a:r>
            <a:r>
              <a:rPr lang="en-US" dirty="0">
                <a:ea typeface="+mn-lt"/>
                <a:cs typeface="+mn-lt"/>
                <a:hlinkClick r:id="rId10"/>
              </a:rPr>
              <a:t>https://dorothyshouse.org/</a:t>
            </a:r>
            <a:r>
              <a:rPr lang="en-US" dirty="0">
                <a:ea typeface="+mn-lt"/>
                <a:cs typeface="+mn-lt"/>
              </a:rPr>
              <a:t>)</a:t>
            </a:r>
            <a:endParaRPr lang="en-US" dirty="0"/>
          </a:p>
          <a:p>
            <a:endParaRPr lang="en-US" sz="800" dirty="0">
              <a:ea typeface="+mn-lt"/>
              <a:cs typeface="+mn-lt"/>
            </a:endParaRPr>
          </a:p>
          <a:p>
            <a:r>
              <a:rPr lang="en-US" dirty="0">
                <a:ea typeface="+mn-lt"/>
                <a:cs typeface="+mn-lt"/>
              </a:rPr>
              <a:t>•The Set Me Free Project (</a:t>
            </a:r>
            <a:r>
              <a:rPr lang="en-US" dirty="0">
                <a:ea typeface="+mn-lt"/>
                <a:cs typeface="+mn-lt"/>
                <a:hlinkClick r:id="rId11"/>
              </a:rPr>
              <a:t>www.setmefreeproject.net</a:t>
            </a:r>
            <a:r>
              <a:rPr lang="en-US" dirty="0">
                <a:ea typeface="+mn-lt"/>
                <a:cs typeface="+mn-lt"/>
              </a:rPr>
              <a:t>)</a:t>
            </a:r>
            <a:endParaRPr lang="en-US" dirty="0"/>
          </a:p>
          <a:p>
            <a:endParaRPr lang="en-US" sz="800" dirty="0">
              <a:ea typeface="+mn-lt"/>
              <a:cs typeface="+mn-lt"/>
            </a:endParaRPr>
          </a:p>
          <a:p>
            <a:r>
              <a:rPr lang="en-US" dirty="0">
                <a:ea typeface="+mn-lt"/>
                <a:cs typeface="+mn-lt"/>
              </a:rPr>
              <a:t>•Polaris Project (</a:t>
            </a:r>
            <a:r>
              <a:rPr lang="en-US" dirty="0">
                <a:ea typeface="+mn-lt"/>
                <a:cs typeface="+mn-lt"/>
                <a:hlinkClick r:id="rId12"/>
              </a:rPr>
              <a:t>www.polarisproject.org</a:t>
            </a:r>
            <a:r>
              <a:rPr lang="en-US" dirty="0">
                <a:ea typeface="+mn-lt"/>
                <a:cs typeface="+mn-lt"/>
              </a:rPr>
              <a:t>)</a:t>
            </a:r>
            <a:endParaRPr lang="en-US" dirty="0">
              <a:cs typeface="Calibri" panose="020F0502020204030204"/>
            </a:endParaRPr>
          </a:p>
          <a:p>
            <a:endParaRPr lang="en-US" sz="800" dirty="0">
              <a:ea typeface="+mn-lt"/>
              <a:cs typeface="+mn-lt"/>
            </a:endParaRPr>
          </a:p>
          <a:p>
            <a:r>
              <a:rPr lang="en-US" dirty="0">
                <a:ea typeface="+mn-lt"/>
                <a:cs typeface="+mn-lt"/>
              </a:rPr>
              <a:t>•ISU Network Against Human Trafficking and Slavery (</a:t>
            </a:r>
            <a:r>
              <a:rPr lang="en-US" dirty="0">
                <a:ea typeface="+mn-lt"/>
                <a:cs typeface="+mn-lt"/>
                <a:hlinkClick r:id="rId13"/>
              </a:rPr>
              <a:t>https://www.facebook.com/isu.naht</a:t>
            </a:r>
            <a:r>
              <a:rPr lang="en-US" dirty="0">
                <a:ea typeface="+mn-lt"/>
                <a:cs typeface="+mn-lt"/>
              </a:rPr>
              <a:t>)</a:t>
            </a:r>
            <a:endParaRPr lang="en-US" dirty="0">
              <a:cs typeface="Calibri" panose="020F0502020204030204"/>
            </a:endParaRPr>
          </a:p>
          <a:p>
            <a:endParaRPr lang="en-US" sz="800" dirty="0">
              <a:ea typeface="+mn-lt"/>
              <a:cs typeface="+mn-lt"/>
            </a:endParaRPr>
          </a:p>
          <a:p>
            <a:r>
              <a:rPr lang="en-US" dirty="0">
                <a:ea typeface="+mn-lt"/>
                <a:cs typeface="+mn-lt"/>
              </a:rPr>
              <a:t>•Iowa Network Against Human Trafficking and Slavery (</a:t>
            </a:r>
            <a:r>
              <a:rPr lang="en-US" dirty="0">
                <a:ea typeface="+mn-lt"/>
                <a:cs typeface="+mn-lt"/>
                <a:hlinkClick r:id="rId14"/>
              </a:rPr>
              <a:t>www.iowanaht.org</a:t>
            </a:r>
            <a:r>
              <a:rPr lang="en-US" dirty="0">
                <a:ea typeface="+mn-lt"/>
                <a:cs typeface="+mn-lt"/>
              </a:rPr>
              <a:t>)</a:t>
            </a:r>
            <a:endParaRPr lang="en-US" dirty="0">
              <a:ea typeface="Calibri"/>
              <a:cs typeface="Calibri"/>
            </a:endParaRPr>
          </a:p>
          <a:p>
            <a:endParaRPr lang="en-US" sz="800" dirty="0">
              <a:ea typeface="+mn-lt"/>
              <a:cs typeface="+mn-lt"/>
            </a:endParaRPr>
          </a:p>
          <a:p>
            <a:r>
              <a:rPr lang="en-US" dirty="0">
                <a:ea typeface="+mn-lt"/>
                <a:cs typeface="+mn-lt"/>
              </a:rPr>
              <a:t>•WGS/SOC 410/510: Human Trafficking (offered Fall 2023)</a:t>
            </a:r>
            <a:endParaRPr lang="en-US">
              <a:cs typeface="Calibri"/>
            </a:endParaRPr>
          </a:p>
          <a:p>
            <a:endParaRPr lang="en-US" sz="800" dirty="0">
              <a:ea typeface="+mn-lt"/>
              <a:cs typeface="+mn-lt"/>
            </a:endParaRPr>
          </a:p>
          <a:p>
            <a:r>
              <a:rPr lang="en-US" dirty="0">
                <a:ea typeface="+mn-lt"/>
                <a:cs typeface="+mn-lt"/>
              </a:rPr>
              <a:t>•Human Trafficking Honors Seminar (usually offered every semester; next offered Fall 2023)</a:t>
            </a:r>
            <a:endParaRPr lang="en-US">
              <a:cs typeface="Calibri"/>
            </a:endParaRPr>
          </a:p>
          <a:p>
            <a:endParaRPr lang="en-US">
              <a:ea typeface="Calibri"/>
              <a:cs typeface="Calibri"/>
            </a:endParaRPr>
          </a:p>
        </p:txBody>
      </p:sp>
    </p:spTree>
    <p:extLst>
      <p:ext uri="{BB962C8B-B14F-4D97-AF65-F5344CB8AC3E}">
        <p14:creationId xmlns:p14="http://schemas.microsoft.com/office/powerpoint/2010/main" val="48277984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5906" y="3576965"/>
            <a:ext cx="3277241" cy="753766"/>
          </a:xfrm>
          <a:prstGeom prst="rect">
            <a:avLst/>
          </a:prstGeom>
        </p:spPr>
      </p:pic>
      <p:pic>
        <p:nvPicPr>
          <p:cNvPr id="3" name="Picture 3"/>
          <p:cNvPicPr>
            <a:picLocks noChangeAspect="1"/>
          </p:cNvPicPr>
          <p:nvPr/>
        </p:nvPicPr>
        <p:blipFill>
          <a:blip r:embed="rId5"/>
          <a:srcRect l="7390" t="8154" r="7390" b="15466"/>
          <a:stretch>
            <a:fillRect/>
          </a:stretch>
        </p:blipFill>
        <p:spPr>
          <a:xfrm>
            <a:off x="4471212" y="3684133"/>
            <a:ext cx="2809784" cy="539428"/>
          </a:xfrm>
          <a:prstGeom prst="rect">
            <a:avLst/>
          </a:prstGeom>
        </p:spPr>
      </p:pic>
      <p:grpSp>
        <p:nvGrpSpPr>
          <p:cNvPr id="4" name="Group 4"/>
          <p:cNvGrpSpPr/>
          <p:nvPr/>
        </p:nvGrpSpPr>
        <p:grpSpPr>
          <a:xfrm>
            <a:off x="1757393" y="4014954"/>
            <a:ext cx="1805703" cy="1807614"/>
            <a:chOff x="0" y="0"/>
            <a:chExt cx="1306633" cy="1308016"/>
          </a:xfrm>
        </p:grpSpPr>
        <p:sp>
          <p:nvSpPr>
            <p:cNvPr id="5" name="Freeform 5"/>
            <p:cNvSpPr/>
            <p:nvPr/>
          </p:nvSpPr>
          <p:spPr>
            <a:xfrm>
              <a:off x="0" y="0"/>
              <a:ext cx="1306633" cy="1308016"/>
            </a:xfrm>
            <a:custGeom>
              <a:avLst/>
              <a:gdLst/>
              <a:ahLst/>
              <a:cxnLst/>
              <a:rect l="l" t="t" r="r" b="b"/>
              <a:pathLst>
                <a:path w="1306633" h="1308016">
                  <a:moveTo>
                    <a:pt x="0" y="0"/>
                  </a:moveTo>
                  <a:lnTo>
                    <a:pt x="1306633" y="0"/>
                  </a:lnTo>
                  <a:lnTo>
                    <a:pt x="1306633" y="1308016"/>
                  </a:lnTo>
                  <a:lnTo>
                    <a:pt x="0" y="1308016"/>
                  </a:lnTo>
                  <a:close/>
                </a:path>
              </a:pathLst>
            </a:custGeom>
            <a:solidFill>
              <a:srgbClr val="FFBD59"/>
            </a:solidFill>
          </p:spPr>
        </p:sp>
        <p:sp>
          <p:nvSpPr>
            <p:cNvPr id="6" name="TextBox 6"/>
            <p:cNvSpPr txBox="1"/>
            <p:nvPr/>
          </p:nvSpPr>
          <p:spPr>
            <a:xfrm>
              <a:off x="0" y="-28575"/>
              <a:ext cx="812800" cy="841375"/>
            </a:xfrm>
            <a:prstGeom prst="rect">
              <a:avLst/>
            </a:prstGeom>
          </p:spPr>
          <p:txBody>
            <a:bodyPr lIns="26001" tIns="26001" rIns="26001" bIns="26001" rtlCol="0" anchor="ctr"/>
            <a:lstStyle/>
            <a:p>
              <a:pPr algn="ctr">
                <a:lnSpc>
                  <a:spcPts val="1003"/>
                </a:lnSpc>
              </a:pPr>
              <a:endParaRPr sz="900"/>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4998" y="4153515"/>
            <a:ext cx="1530491" cy="1530491"/>
          </a:xfrm>
          <a:prstGeom prst="rect">
            <a:avLst/>
          </a:prstGeom>
        </p:spPr>
      </p:pic>
      <p:pic>
        <p:nvPicPr>
          <p:cNvPr id="8" name="Picture 8"/>
          <p:cNvPicPr>
            <a:picLocks noChangeAspect="1"/>
          </p:cNvPicPr>
          <p:nvPr/>
        </p:nvPicPr>
        <p:blipFill>
          <a:blip r:embed="rId8">
            <a:duotone>
              <a:schemeClr val="accent3">
                <a:shade val="45000"/>
                <a:satMod val="135000"/>
              </a:schemeClr>
              <a:prstClr val="white"/>
            </a:duotone>
          </a:blip>
          <a:srcRect/>
          <a:stretch>
            <a:fillRect/>
          </a:stretch>
        </p:blipFill>
        <p:spPr>
          <a:xfrm>
            <a:off x="4085826" y="4986106"/>
            <a:ext cx="3497405" cy="836463"/>
          </a:xfrm>
          <a:prstGeom prst="rect">
            <a:avLst/>
          </a:prstGeom>
        </p:spPr>
      </p:pic>
      <p:grpSp>
        <p:nvGrpSpPr>
          <p:cNvPr id="9" name="Group 9"/>
          <p:cNvGrpSpPr>
            <a:grpSpLocks noChangeAspect="1"/>
          </p:cNvGrpSpPr>
          <p:nvPr/>
        </p:nvGrpSpPr>
        <p:grpSpPr>
          <a:xfrm>
            <a:off x="7953437" y="3199383"/>
            <a:ext cx="2539877" cy="2623185"/>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l="-27519" r="-27519"/>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1BE48"/>
            </a:solidFill>
          </p:spPr>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5113" y="374335"/>
            <a:ext cx="9323695" cy="1101892"/>
          </a:xfrm>
          <a:prstGeom prst="rect">
            <a:avLst/>
          </a:prstGeom>
        </p:spPr>
      </p:pic>
      <p:sp>
        <p:nvSpPr>
          <p:cNvPr id="13" name="TextBox 13"/>
          <p:cNvSpPr txBox="1"/>
          <p:nvPr/>
        </p:nvSpPr>
        <p:spPr>
          <a:xfrm>
            <a:off x="2414269" y="713090"/>
            <a:ext cx="7485381" cy="654025"/>
          </a:xfrm>
          <a:prstGeom prst="rect">
            <a:avLst/>
          </a:prstGeom>
        </p:spPr>
        <p:txBody>
          <a:bodyPr lIns="0" tIns="0" rIns="0" bIns="0" rtlCol="0" anchor="t">
            <a:spAutoFit/>
          </a:bodyPr>
          <a:lstStyle/>
          <a:p>
            <a:pPr algn="ctr">
              <a:lnSpc>
                <a:spcPts val="5109"/>
              </a:lnSpc>
            </a:pPr>
            <a:r>
              <a:rPr lang="en-US" sz="4500">
                <a:solidFill>
                  <a:schemeClr val="bg1"/>
                </a:solidFill>
                <a:latin typeface="Univers LT Std"/>
              </a:rPr>
              <a:t>Therapy Assistance Online</a:t>
            </a:r>
          </a:p>
        </p:txBody>
      </p:sp>
      <p:sp>
        <p:nvSpPr>
          <p:cNvPr id="14" name="TextBox 14"/>
          <p:cNvSpPr txBox="1"/>
          <p:nvPr/>
        </p:nvSpPr>
        <p:spPr>
          <a:xfrm>
            <a:off x="3539490" y="1418601"/>
            <a:ext cx="5113019" cy="2215991"/>
          </a:xfrm>
          <a:prstGeom prst="rect">
            <a:avLst/>
          </a:prstGeom>
        </p:spPr>
        <p:txBody>
          <a:bodyPr wrap="square" lIns="0" tIns="0" rIns="0" bIns="0" rtlCol="0" anchor="t">
            <a:spAutoFit/>
          </a:bodyPr>
          <a:lstStyle/>
          <a:p>
            <a:pPr algn="ctr"/>
            <a:r>
              <a:rPr lang="en-US" sz="4800">
                <a:latin typeface="Univers LT Std"/>
              </a:rPr>
              <a:t>FREE </a:t>
            </a:r>
          </a:p>
          <a:p>
            <a:pPr algn="ctr"/>
            <a:r>
              <a:rPr lang="en-US" sz="4800">
                <a:latin typeface="Univers LT Std"/>
              </a:rPr>
              <a:t>with your ISU email address </a:t>
            </a:r>
          </a:p>
        </p:txBody>
      </p:sp>
      <p:pic>
        <p:nvPicPr>
          <p:cNvPr id="15" name="Content Placeholder 5" descr="A picture containing image, silhouette, plant, clouds&#10;&#10;Description automatically generated">
            <a:extLst>
              <a:ext uri="{FF2B5EF4-FFF2-40B4-BE49-F238E27FC236}">
                <a16:creationId xmlns:a16="http://schemas.microsoft.com/office/drawing/2014/main" id="{7F1978C1-2958-4966-B965-47436C0BDE71}"/>
              </a:ext>
            </a:extLst>
          </p:cNvPr>
          <p:cNvPicPr>
            <a:picLocks noChangeAspect="1"/>
          </p:cNvPicPr>
          <p:nvPr/>
        </p:nvPicPr>
        <p:blipFill>
          <a:blip r:embed="rId12"/>
          <a:stretch>
            <a:fillRect/>
          </a:stretch>
        </p:blipFill>
        <p:spPr>
          <a:xfrm rot="10800000">
            <a:off x="-31240" y="3684132"/>
            <a:ext cx="3173867" cy="3173867"/>
          </a:xfrm>
          <a:prstGeom prst="rect">
            <a:avLst/>
          </a:prstGeom>
        </p:spPr>
      </p:pic>
    </p:spTree>
  </p:cSld>
  <p:clrMapOvr>
    <a:masterClrMapping/>
  </p:clrMapOvr>
  <p:transition spd="slow" advTm="502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2" name="Picture 1">
            <a:extLst>
              <a:ext uri="{FF2B5EF4-FFF2-40B4-BE49-F238E27FC236}">
                <a16:creationId xmlns:a16="http://schemas.microsoft.com/office/drawing/2014/main" id="{E9110340-C56B-4726-A201-3A37BE76451C}"/>
              </a:ext>
            </a:extLst>
          </p:cNvPr>
          <p:cNvPicPr>
            <a:picLocks noChangeAspect="1"/>
          </p:cNvPicPr>
          <p:nvPr/>
        </p:nvPicPr>
        <p:blipFill>
          <a:blip r:embed="rId6"/>
          <a:stretch>
            <a:fillRect/>
          </a:stretch>
        </p:blipFill>
        <p:spPr>
          <a:xfrm>
            <a:off x="1906504" y="154414"/>
            <a:ext cx="8288860" cy="6070635"/>
          </a:xfrm>
          <a:prstGeom prst="rect">
            <a:avLst/>
          </a:prstGeom>
        </p:spPr>
      </p:pic>
      <p:pic>
        <p:nvPicPr>
          <p:cNvPr id="4" name="Picture 7" descr="Logo, company name&#10;&#10;Description automatically generated">
            <a:extLst>
              <a:ext uri="{FF2B5EF4-FFF2-40B4-BE49-F238E27FC236}">
                <a16:creationId xmlns:a16="http://schemas.microsoft.com/office/drawing/2014/main" id="{5BF77CB6-78CE-9EFB-41E5-52AB623C9E70}"/>
              </a:ext>
            </a:extLst>
          </p:cNvPr>
          <p:cNvPicPr>
            <a:picLocks noChangeAspect="1"/>
          </p:cNvPicPr>
          <p:nvPr/>
        </p:nvPicPr>
        <p:blipFill rotWithShape="1">
          <a:blip r:embed="rId7"/>
          <a:srcRect t="27528" r="280" b="27528"/>
          <a:stretch/>
        </p:blipFill>
        <p:spPr>
          <a:xfrm>
            <a:off x="3300462" y="2249824"/>
            <a:ext cx="2427637" cy="894238"/>
          </a:xfrm>
          <a:prstGeom prst="rect">
            <a:avLst/>
          </a:prstGeom>
          <a:ln>
            <a:noFill/>
          </a:ln>
          <a:effectLst>
            <a:softEdge rad="112500"/>
          </a:effectLst>
        </p:spPr>
      </p:pic>
    </p:spTree>
    <p:extLst>
      <p:ext uri="{BB962C8B-B14F-4D97-AF65-F5344CB8AC3E}">
        <p14:creationId xmlns:p14="http://schemas.microsoft.com/office/powerpoint/2010/main" val="24853663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a:solidFill>
                  <a:srgbClr val="FFC000"/>
                </a:solidFill>
                <a:latin typeface="ITC Berkeley Oldstyle Std Blk" panose="02090402050306020404" pitchFamily="18" charset="0"/>
              </a:rPr>
              <a:t>Land </a:t>
            </a:r>
            <a:r>
              <a:rPr lang="en-US" sz="4800" b="1">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a:xfrm>
            <a:off x="829235" y="1592543"/>
            <a:ext cx="10515600" cy="4351338"/>
          </a:xfrm>
        </p:spPr>
        <p:txBody>
          <a:bodyPr>
            <a:normAutofit lnSpcReduction="10000"/>
          </a:bodyPr>
          <a:lstStyle/>
          <a:p>
            <a:pPr marL="0" indent="0">
              <a:buNone/>
            </a:pPr>
            <a:r>
              <a:rPr lang="en-US" sz="3600" b="1" kern="120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err="1">
                <a:solidFill>
                  <a:schemeClr val="bg1"/>
                </a:solidFill>
                <a:effectLst/>
                <a:latin typeface="ITC Berkeley Oldstyle Std" panose="02090402050306020404" pitchFamily="18" charset="0"/>
                <a:cs typeface="Arial" panose="020B0604020202020204" pitchFamily="34" charset="0"/>
              </a:rPr>
              <a:t>Baxoje</a:t>
            </a:r>
            <a:r>
              <a:rPr lang="en-US" sz="3600" b="1" kern="1200">
                <a:solidFill>
                  <a:schemeClr val="bg1"/>
                </a:solidFill>
                <a:effectLst/>
                <a:latin typeface="ITC Berkeley Oldstyle Std" panose="02090402050306020404" pitchFamily="18" charset="0"/>
                <a:cs typeface="Arial" panose="020B0604020202020204" pitchFamily="34" charset="0"/>
              </a:rPr>
              <a:t> (bah-</a:t>
            </a:r>
            <a:r>
              <a:rPr lang="en-US" sz="3600" b="1" kern="1200" err="1">
                <a:solidFill>
                  <a:schemeClr val="bg1"/>
                </a:solidFill>
                <a:effectLst/>
                <a:latin typeface="ITC Berkeley Oldstyle Std" panose="02090402050306020404" pitchFamily="18" charset="0"/>
                <a:cs typeface="Arial" panose="020B0604020202020204" pitchFamily="34" charset="0"/>
              </a:rPr>
              <a:t>kho</a:t>
            </a:r>
            <a:r>
              <a:rPr lang="en-US" sz="3600" b="1" kern="1200">
                <a:solidFill>
                  <a:schemeClr val="bg1"/>
                </a:solidFill>
                <a:effectLst/>
                <a:latin typeface="ITC Berkeley Oldstyle Std" panose="02090402050306020404" pitchFamily="18" charset="0"/>
                <a:cs typeface="Arial" panose="020B0604020202020204" pitchFamily="34" charset="0"/>
              </a:rPr>
              <a:t>-</a:t>
            </a:r>
            <a:r>
              <a:rPr lang="en-US" sz="3600" b="1" kern="1200" err="1">
                <a:solidFill>
                  <a:schemeClr val="bg1"/>
                </a:solidFill>
                <a:effectLst/>
                <a:latin typeface="ITC Berkeley Oldstyle Std" panose="02090402050306020404" pitchFamily="18" charset="0"/>
                <a:cs typeface="Arial" panose="020B0604020202020204" pitchFamily="34" charset="0"/>
              </a:rPr>
              <a:t>dzhe</a:t>
            </a:r>
            <a:r>
              <a:rPr lang="en-US" sz="3600" b="1" kern="120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a:solidFill>
                <a:schemeClr val="bg1"/>
              </a:solidFill>
              <a:latin typeface="ITC Berkeley Oldstyle Std" panose="02090402050306020404" pitchFamily="18"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37460-F3DD-6039-A47F-A5339817BD5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descr="Shape&#10;&#10;Description automatically generated">
            <a:extLst>
              <a:ext uri="{FF2B5EF4-FFF2-40B4-BE49-F238E27FC236}">
                <a16:creationId xmlns:a16="http://schemas.microsoft.com/office/drawing/2014/main" id="{C1A52750-80F1-C8DF-F256-412055F85057}"/>
              </a:ext>
            </a:extLst>
          </p:cNvPr>
          <p:cNvPicPr>
            <a:picLocks noChangeAspect="1"/>
          </p:cNvPicPr>
          <p:nvPr/>
        </p:nvPicPr>
        <p:blipFill>
          <a:blip r:embed="rId4"/>
          <a:stretch>
            <a:fillRect/>
          </a:stretch>
        </p:blipFill>
        <p:spPr>
          <a:xfrm>
            <a:off x="0" y="0"/>
            <a:ext cx="12192000" cy="6400800"/>
          </a:xfrm>
          <a:prstGeom prst="rect">
            <a:avLst/>
          </a:prstGeom>
        </p:spPr>
      </p:pic>
      <p:sp>
        <p:nvSpPr>
          <p:cNvPr id="6" name="TextBox 5">
            <a:extLst>
              <a:ext uri="{FF2B5EF4-FFF2-40B4-BE49-F238E27FC236}">
                <a16:creationId xmlns:a16="http://schemas.microsoft.com/office/drawing/2014/main" id="{637FB3A1-59D7-1ED6-5314-142195955714}"/>
              </a:ext>
            </a:extLst>
          </p:cNvPr>
          <p:cNvSpPr txBox="1"/>
          <p:nvPr/>
        </p:nvSpPr>
        <p:spPr>
          <a:xfrm>
            <a:off x="6584851" y="778168"/>
            <a:ext cx="5007461" cy="523220"/>
          </a:xfrm>
          <a:prstGeom prst="rect">
            <a:avLst/>
          </a:prstGeom>
          <a:noFill/>
        </p:spPr>
        <p:txBody>
          <a:bodyPr wrap="none" rtlCol="0">
            <a:spAutoFit/>
          </a:bodyPr>
          <a:lstStyle/>
          <a:p>
            <a:r>
              <a:rPr lang="en-US" sz="2800" b="1">
                <a:solidFill>
                  <a:srgbClr val="C00000"/>
                </a:solidFill>
              </a:rPr>
              <a:t>Michelle Roling, LMHC, CEDS-S S</a:t>
            </a:r>
          </a:p>
        </p:txBody>
      </p:sp>
      <p:sp>
        <p:nvSpPr>
          <p:cNvPr id="8" name="TextBox 7">
            <a:extLst>
              <a:ext uri="{FF2B5EF4-FFF2-40B4-BE49-F238E27FC236}">
                <a16:creationId xmlns:a16="http://schemas.microsoft.com/office/drawing/2014/main" id="{17120FBA-4E5A-B279-9230-23B9AD3215A0}"/>
              </a:ext>
            </a:extLst>
          </p:cNvPr>
          <p:cNvSpPr txBox="1"/>
          <p:nvPr/>
        </p:nvSpPr>
        <p:spPr>
          <a:xfrm>
            <a:off x="6092732" y="2472247"/>
            <a:ext cx="5753549" cy="954107"/>
          </a:xfrm>
          <a:prstGeom prst="rect">
            <a:avLst/>
          </a:prstGeom>
          <a:noFill/>
        </p:spPr>
        <p:txBody>
          <a:bodyPr wrap="square" lIns="91440" tIns="45720" rIns="91440" bIns="45720" rtlCol="0" anchor="t">
            <a:spAutoFit/>
          </a:bodyPr>
          <a:lstStyle/>
          <a:p>
            <a:pPr lvl="2"/>
            <a:r>
              <a:rPr lang="en-US" sz="2800" b="1" dirty="0"/>
              <a:t>Assistant Director of Outreach</a:t>
            </a:r>
            <a:endParaRPr lang="en-US" sz="2800" b="1" dirty="0">
              <a:cs typeface="Calibri"/>
            </a:endParaRPr>
          </a:p>
          <a:p>
            <a:pPr lvl="2"/>
            <a:r>
              <a:rPr lang="en-US" sz="2800" b="1" dirty="0"/>
              <a:t>Student Counseling Services</a:t>
            </a:r>
            <a:endParaRPr lang="en-US" sz="2800" b="1" dirty="0">
              <a:cs typeface="Calibri"/>
            </a:endParaRPr>
          </a:p>
        </p:txBody>
      </p:sp>
      <p:pic>
        <p:nvPicPr>
          <p:cNvPr id="9" name="Picture 8">
            <a:extLst>
              <a:ext uri="{FF2B5EF4-FFF2-40B4-BE49-F238E27FC236}">
                <a16:creationId xmlns:a16="http://schemas.microsoft.com/office/drawing/2014/main" id="{28F4C04E-3FF9-6203-2E78-54145D7B98D2}"/>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0" name="Picture 9">
            <a:extLst>
              <a:ext uri="{FF2B5EF4-FFF2-40B4-BE49-F238E27FC236}">
                <a16:creationId xmlns:a16="http://schemas.microsoft.com/office/drawing/2014/main" id="{92FECE75-B062-FCCE-495A-9B1B1EB1AE4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1" name="TextBox 10">
            <a:extLst>
              <a:ext uri="{FF2B5EF4-FFF2-40B4-BE49-F238E27FC236}">
                <a16:creationId xmlns:a16="http://schemas.microsoft.com/office/drawing/2014/main" id="{6C9EB6DF-3C6F-F49A-96DE-E3812216F265}"/>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7" name="Picture 6">
            <a:extLst>
              <a:ext uri="{FF2B5EF4-FFF2-40B4-BE49-F238E27FC236}">
                <a16:creationId xmlns:a16="http://schemas.microsoft.com/office/drawing/2014/main" id="{A926D41C-FD53-4BA4-AD7F-8F6E9D2FD78C}"/>
              </a:ext>
            </a:extLst>
          </p:cNvPr>
          <p:cNvPicPr>
            <a:picLocks noChangeAspect="1"/>
          </p:cNvPicPr>
          <p:nvPr/>
        </p:nvPicPr>
        <p:blipFill>
          <a:blip r:embed="rId6"/>
          <a:stretch>
            <a:fillRect/>
          </a:stretch>
        </p:blipFill>
        <p:spPr>
          <a:xfrm>
            <a:off x="1727075" y="1298237"/>
            <a:ext cx="2641849" cy="3804326"/>
          </a:xfrm>
          <a:prstGeom prst="ellipse">
            <a:avLst/>
          </a:prstGeom>
          <a:ln>
            <a:noFill/>
          </a:ln>
          <a:effectLst>
            <a:softEdge rad="112500"/>
          </a:effectLst>
        </p:spPr>
      </p:pic>
    </p:spTree>
    <p:extLst>
      <p:ext uri="{BB962C8B-B14F-4D97-AF65-F5344CB8AC3E}">
        <p14:creationId xmlns:p14="http://schemas.microsoft.com/office/powerpoint/2010/main" val="274267078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37460-F3DD-6039-A47F-A5339817BD5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descr="Shape&#10;&#10;Description automatically generated">
            <a:extLst>
              <a:ext uri="{FF2B5EF4-FFF2-40B4-BE49-F238E27FC236}">
                <a16:creationId xmlns:a16="http://schemas.microsoft.com/office/drawing/2014/main" id="{C1A52750-80F1-C8DF-F256-412055F85057}"/>
              </a:ext>
            </a:extLst>
          </p:cNvPr>
          <p:cNvPicPr>
            <a:picLocks noChangeAspect="1"/>
          </p:cNvPicPr>
          <p:nvPr/>
        </p:nvPicPr>
        <p:blipFill>
          <a:blip r:embed="rId4"/>
          <a:stretch>
            <a:fillRect/>
          </a:stretch>
        </p:blipFill>
        <p:spPr>
          <a:xfrm>
            <a:off x="0" y="0"/>
            <a:ext cx="12192000" cy="6400800"/>
          </a:xfrm>
          <a:prstGeom prst="rect">
            <a:avLst/>
          </a:prstGeom>
        </p:spPr>
      </p:pic>
      <p:sp>
        <p:nvSpPr>
          <p:cNvPr id="6" name="TextBox 5">
            <a:extLst>
              <a:ext uri="{FF2B5EF4-FFF2-40B4-BE49-F238E27FC236}">
                <a16:creationId xmlns:a16="http://schemas.microsoft.com/office/drawing/2014/main" id="{637FB3A1-59D7-1ED6-5314-142195955714}"/>
              </a:ext>
            </a:extLst>
          </p:cNvPr>
          <p:cNvSpPr txBox="1"/>
          <p:nvPr/>
        </p:nvSpPr>
        <p:spPr>
          <a:xfrm>
            <a:off x="6231017" y="824242"/>
            <a:ext cx="3216073" cy="553998"/>
          </a:xfrm>
          <a:prstGeom prst="rect">
            <a:avLst/>
          </a:prstGeom>
          <a:noFill/>
        </p:spPr>
        <p:txBody>
          <a:bodyPr wrap="none" rtlCol="0">
            <a:spAutoFit/>
          </a:bodyPr>
          <a:lstStyle/>
          <a:p>
            <a:r>
              <a:rPr lang="en-US" sz="3000" b="1">
                <a:solidFill>
                  <a:srgbClr val="C00000"/>
                </a:solidFill>
              </a:rPr>
              <a:t>Alissa Stoehr, Ph.D</a:t>
            </a:r>
            <a:r>
              <a:rPr lang="en-US"/>
              <a:t>.</a:t>
            </a:r>
          </a:p>
        </p:txBody>
      </p:sp>
      <p:sp>
        <p:nvSpPr>
          <p:cNvPr id="8" name="TextBox 7">
            <a:extLst>
              <a:ext uri="{FF2B5EF4-FFF2-40B4-BE49-F238E27FC236}">
                <a16:creationId xmlns:a16="http://schemas.microsoft.com/office/drawing/2014/main" id="{17120FBA-4E5A-B279-9230-23B9AD3215A0}"/>
              </a:ext>
            </a:extLst>
          </p:cNvPr>
          <p:cNvSpPr txBox="1"/>
          <p:nvPr/>
        </p:nvSpPr>
        <p:spPr>
          <a:xfrm>
            <a:off x="6125725" y="2480441"/>
            <a:ext cx="5669776" cy="1200329"/>
          </a:xfrm>
          <a:prstGeom prst="rect">
            <a:avLst/>
          </a:prstGeom>
          <a:noFill/>
        </p:spPr>
        <p:txBody>
          <a:bodyPr wrap="square" lIns="91440" tIns="45720" rIns="91440" bIns="45720" rtlCol="0" anchor="t">
            <a:spAutoFit/>
          </a:bodyPr>
          <a:lstStyle/>
          <a:p>
            <a:pPr lvl="2"/>
            <a:r>
              <a:rPr lang="en-US" sz="2400" b="1" dirty="0"/>
              <a:t>Associate Teaching Professor  </a:t>
            </a:r>
            <a:endParaRPr lang="en-US" sz="2400" b="1" dirty="0">
              <a:cs typeface="Calibri"/>
            </a:endParaRPr>
          </a:p>
          <a:p>
            <a:pPr lvl="2"/>
            <a:r>
              <a:rPr lang="en-US" sz="2400" b="1" dirty="0"/>
              <a:t>Women’s and Gender Studies and </a:t>
            </a:r>
            <a:endParaRPr lang="en-US" sz="2400" dirty="0"/>
          </a:p>
          <a:p>
            <a:pPr lvl="2"/>
            <a:r>
              <a:rPr lang="en-US" sz="2400" b="1" dirty="0"/>
              <a:t>Sociology</a:t>
            </a:r>
            <a:endParaRPr lang="en-US" sz="2400" b="1" dirty="0">
              <a:cs typeface="Calibri"/>
            </a:endParaRPr>
          </a:p>
        </p:txBody>
      </p:sp>
      <p:pic>
        <p:nvPicPr>
          <p:cNvPr id="9" name="Picture 8">
            <a:extLst>
              <a:ext uri="{FF2B5EF4-FFF2-40B4-BE49-F238E27FC236}">
                <a16:creationId xmlns:a16="http://schemas.microsoft.com/office/drawing/2014/main" id="{28F4C04E-3FF9-6203-2E78-54145D7B98D2}"/>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0" name="Picture 9">
            <a:extLst>
              <a:ext uri="{FF2B5EF4-FFF2-40B4-BE49-F238E27FC236}">
                <a16:creationId xmlns:a16="http://schemas.microsoft.com/office/drawing/2014/main" id="{92FECE75-B062-FCCE-495A-9B1B1EB1AE4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1" name="TextBox 10">
            <a:extLst>
              <a:ext uri="{FF2B5EF4-FFF2-40B4-BE49-F238E27FC236}">
                <a16:creationId xmlns:a16="http://schemas.microsoft.com/office/drawing/2014/main" id="{6C9EB6DF-3C6F-F49A-96DE-E3812216F265}"/>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2" name="Picture 3">
            <a:extLst>
              <a:ext uri="{FF2B5EF4-FFF2-40B4-BE49-F238E27FC236}">
                <a16:creationId xmlns:a16="http://schemas.microsoft.com/office/drawing/2014/main" id="{8B0FF8DE-27C6-E02C-6117-7E5DF32420A5}"/>
              </a:ext>
            </a:extLst>
          </p:cNvPr>
          <p:cNvPicPr>
            <a:picLocks noChangeAspect="1"/>
          </p:cNvPicPr>
          <p:nvPr/>
        </p:nvPicPr>
        <p:blipFill>
          <a:blip r:embed="rId6"/>
          <a:stretch>
            <a:fillRect/>
          </a:stretch>
        </p:blipFill>
        <p:spPr>
          <a:xfrm>
            <a:off x="1630360" y="1457518"/>
            <a:ext cx="2465295" cy="3480293"/>
          </a:xfrm>
          <a:prstGeom prst="ellipse">
            <a:avLst/>
          </a:prstGeom>
          <a:ln>
            <a:noFill/>
          </a:ln>
          <a:effectLst>
            <a:softEdge rad="112500"/>
          </a:effectLst>
        </p:spPr>
      </p:pic>
    </p:spTree>
    <p:extLst>
      <p:ext uri="{BB962C8B-B14F-4D97-AF65-F5344CB8AC3E}">
        <p14:creationId xmlns:p14="http://schemas.microsoft.com/office/powerpoint/2010/main" val="2334877173"/>
      </p:ext>
    </p:extLst>
  </p:cSld>
  <p:clrMapOvr>
    <a:masterClrMapping/>
  </p:clrMapOvr>
  <p:transition spd="slow">
    <p:strips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Objectives: </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6294351" y="38746"/>
            <a:ext cx="5897648" cy="58976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5A95DC24-9ED2-4C7D-A3DA-D9FF8849AA13}"/>
              </a:ext>
            </a:extLst>
          </p:cNvPr>
          <p:cNvSpPr txBox="1"/>
          <p:nvPr/>
        </p:nvSpPr>
        <p:spPr>
          <a:xfrm>
            <a:off x="388579" y="2055813"/>
            <a:ext cx="11345586" cy="2862322"/>
          </a:xfrm>
          <a:prstGeom prst="rect">
            <a:avLst/>
          </a:prstGeom>
          <a:noFill/>
        </p:spPr>
        <p:txBody>
          <a:bodyPr wrap="square" lIns="91440" tIns="45720" rIns="91440" bIns="45720" rtlCol="0" anchor="t">
            <a:spAutoFit/>
          </a:bodyPr>
          <a:lstStyle/>
          <a:p>
            <a:pPr marL="514350" indent="-514350">
              <a:buAutoNum type="arabicPeriod"/>
            </a:pPr>
            <a:r>
              <a:rPr lang="en-US" sz="3600" dirty="0"/>
              <a:t>Have a basic understanding of the relationship between</a:t>
            </a:r>
          </a:p>
          <a:p>
            <a:r>
              <a:rPr lang="en-US" sz="3600" dirty="0"/>
              <a:t>     trauma and sex trafficking and how this affects resilience</a:t>
            </a:r>
            <a:endParaRPr lang="en-US" sz="3600" dirty="0">
              <a:cs typeface="Calibri"/>
            </a:endParaRPr>
          </a:p>
          <a:p>
            <a:endParaRPr lang="en-US" sz="3600" dirty="0"/>
          </a:p>
          <a:p>
            <a:pPr marL="514350" indent="-514350">
              <a:buAutoNum type="arabicPeriod" startAt="2"/>
            </a:pPr>
            <a:r>
              <a:rPr lang="en-US" sz="3600" dirty="0"/>
              <a:t>List four components in your own life which will help</a:t>
            </a:r>
            <a:endParaRPr lang="en-US" sz="3600" dirty="0">
              <a:cs typeface="Calibri"/>
            </a:endParaRPr>
          </a:p>
          <a:p>
            <a:r>
              <a:rPr lang="en-US" sz="3600" dirty="0"/>
              <a:t>     anchor you toward healing and hope</a:t>
            </a:r>
            <a:endParaRPr lang="en-US" sz="3600" dirty="0">
              <a:cs typeface="Calibri" panose="020F0502020204030204"/>
            </a:endParaRPr>
          </a:p>
        </p:txBody>
      </p:sp>
    </p:spTree>
    <p:extLst>
      <p:ext uri="{BB962C8B-B14F-4D97-AF65-F5344CB8AC3E}">
        <p14:creationId xmlns:p14="http://schemas.microsoft.com/office/powerpoint/2010/main" val="279283223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Shape, circle&#10;&#10;Description automatically generated">
            <a:extLst>
              <a:ext uri="{FF2B5EF4-FFF2-40B4-BE49-F238E27FC236}">
                <a16:creationId xmlns:a16="http://schemas.microsoft.com/office/drawing/2014/main" id="{C0C74816-674A-8167-0C06-A794A80075D5}"/>
              </a:ext>
            </a:extLst>
          </p:cNvPr>
          <p:cNvPicPr>
            <a:picLocks noChangeAspect="1"/>
          </p:cNvPicPr>
          <p:nvPr/>
        </p:nvPicPr>
        <p:blipFill rotWithShape="1">
          <a:blip r:embed="rId3"/>
          <a:srcRect l="10272" t="9365" r="6647" b="9668"/>
          <a:stretch/>
        </p:blipFill>
        <p:spPr>
          <a:xfrm>
            <a:off x="4520742" y="1245031"/>
            <a:ext cx="1780542" cy="1727510"/>
          </a:xfrm>
          <a:prstGeom prst="rect">
            <a:avLst/>
          </a:prstGeom>
        </p:spPr>
      </p:pic>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p:txBody>
          <a:bodyPr/>
          <a:lstStyle/>
          <a:p>
            <a:r>
              <a:rPr lang="en-US" b="1">
                <a:solidFill>
                  <a:srgbClr val="C00000"/>
                </a:solidFill>
                <a:latin typeface="ITC Berkeley Oldstyle Std Blk" panose="02090402050306020404" pitchFamily="18" charset="0"/>
              </a:rPr>
              <a:t>Today’s topic…</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B561A7E9-5580-41A6-8B0C-518BAC6B3EFC}"/>
              </a:ext>
            </a:extLst>
          </p:cNvPr>
          <p:cNvSpPr txBox="1"/>
          <p:nvPr/>
        </p:nvSpPr>
        <p:spPr>
          <a:xfrm>
            <a:off x="924503" y="1961908"/>
            <a:ext cx="7663543" cy="412420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4000" i="1" dirty="0">
                <a:latin typeface="Aharoni"/>
                <a:cs typeface="Aharoni"/>
              </a:rPr>
              <a:t>Challenging</a:t>
            </a:r>
          </a:p>
          <a:p>
            <a:pPr marL="457200" indent="-457200">
              <a:lnSpc>
                <a:spcPct val="90000"/>
              </a:lnSpc>
              <a:spcAft>
                <a:spcPts val="600"/>
              </a:spcAft>
              <a:buFont typeface="Arial" panose="020B0604020202020204" pitchFamily="34" charset="0"/>
              <a:buChar char="•"/>
            </a:pPr>
            <a:r>
              <a:rPr lang="en-US" sz="4000" i="1" dirty="0">
                <a:latin typeface="Aharoni"/>
                <a:cs typeface="Aharoni"/>
              </a:rPr>
              <a:t>SELF-CARE </a:t>
            </a:r>
            <a:endParaRPr lang="en-US" sz="4000" i="1" dirty="0">
              <a:latin typeface="Aharoni" panose="02010803020104030203" pitchFamily="2" charset="-79"/>
              <a:cs typeface="Aharoni" panose="02010803020104030203" pitchFamily="2" charset="-79"/>
            </a:endParaRPr>
          </a:p>
          <a:p>
            <a:pPr marL="1028700" lvl="1" indent="-571500">
              <a:lnSpc>
                <a:spcPct val="90000"/>
              </a:lnSpc>
              <a:spcAft>
                <a:spcPts val="600"/>
              </a:spcAft>
              <a:buFont typeface="Courier New" panose="02070309020205020404" pitchFamily="49" charset="0"/>
              <a:buChar char="o"/>
            </a:pPr>
            <a:r>
              <a:rPr lang="en-US" sz="4000" i="1" dirty="0">
                <a:latin typeface="Aharoni"/>
                <a:cs typeface="Aharoni"/>
              </a:rPr>
              <a:t>Take a Break</a:t>
            </a:r>
          </a:p>
          <a:p>
            <a:pPr marL="1028700" lvl="1" indent="-571500">
              <a:lnSpc>
                <a:spcPct val="90000"/>
              </a:lnSpc>
              <a:spcAft>
                <a:spcPts val="600"/>
              </a:spcAft>
              <a:buFont typeface="Courier New" panose="02070309020205020404" pitchFamily="49" charset="0"/>
              <a:buChar char="o"/>
            </a:pPr>
            <a:r>
              <a:rPr lang="en-US" sz="4000" i="1" dirty="0">
                <a:latin typeface="Aharoni"/>
                <a:cs typeface="Aharoni"/>
              </a:rPr>
              <a:t>Step out                   </a:t>
            </a:r>
            <a:endParaRPr lang="en-US" sz="4000" i="1" dirty="0">
              <a:latin typeface="Aharoni" panose="02010803020104030203" pitchFamily="2" charset="-79"/>
              <a:cs typeface="Aharoni" panose="02010803020104030203" pitchFamily="2" charset="-79"/>
            </a:endParaRPr>
          </a:p>
          <a:p>
            <a:pPr marL="1028700" lvl="1" indent="-571500">
              <a:lnSpc>
                <a:spcPct val="90000"/>
              </a:lnSpc>
              <a:spcAft>
                <a:spcPts val="600"/>
              </a:spcAft>
              <a:buFont typeface="Courier New" panose="02070309020205020404" pitchFamily="49" charset="0"/>
              <a:buChar char="o"/>
            </a:pPr>
            <a:r>
              <a:rPr lang="en-US" sz="4000" i="1" dirty="0">
                <a:latin typeface="Aharoni"/>
                <a:cs typeface="Aharoni"/>
              </a:rPr>
              <a:t>Stand or Stretch</a:t>
            </a:r>
          </a:p>
          <a:p>
            <a:pPr marL="457200" indent="-457200">
              <a:buFont typeface="Arial" panose="020B0604020202020204" pitchFamily="34" charset="0"/>
              <a:buChar char="•"/>
            </a:pPr>
            <a:r>
              <a:rPr lang="en-US" sz="4000" i="1" dirty="0">
                <a:latin typeface="Aharoni"/>
                <a:cs typeface="Aharoni"/>
              </a:rPr>
              <a:t>Therapist available</a:t>
            </a:r>
          </a:p>
          <a:p>
            <a:endParaRPr lang="en-US"/>
          </a:p>
        </p:txBody>
      </p:sp>
    </p:spTree>
    <p:extLst>
      <p:ext uri="{BB962C8B-B14F-4D97-AF65-F5344CB8AC3E}">
        <p14:creationId xmlns:p14="http://schemas.microsoft.com/office/powerpoint/2010/main" val="234057284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E76A60-A08B-41D3-93B7-A4379B794830}"/>
              </a:ext>
            </a:extLst>
          </p:cNvPr>
          <p:cNvPicPr>
            <a:picLocks noChangeAspect="1"/>
          </p:cNvPicPr>
          <p:nvPr/>
        </p:nvPicPr>
        <p:blipFill>
          <a:blip r:embed="rId3"/>
          <a:stretch>
            <a:fillRect/>
          </a:stretch>
        </p:blipFill>
        <p:spPr>
          <a:xfrm>
            <a:off x="2667000" y="0"/>
            <a:ext cx="6858000" cy="6858000"/>
          </a:xfrm>
          <a:prstGeom prst="rect">
            <a:avLst/>
          </a:prstGeom>
        </p:spPr>
      </p:pic>
      <p:pic>
        <p:nvPicPr>
          <p:cNvPr id="6" name="Picture 5">
            <a:extLst>
              <a:ext uri="{FF2B5EF4-FFF2-40B4-BE49-F238E27FC236}">
                <a16:creationId xmlns:a16="http://schemas.microsoft.com/office/drawing/2014/main" id="{7FBF54DE-1EC6-4A2F-BC5B-7B1B4A308A76}"/>
              </a:ext>
            </a:extLst>
          </p:cNvPr>
          <p:cNvPicPr>
            <a:picLocks noChangeAspect="1"/>
          </p:cNvPicPr>
          <p:nvPr/>
        </p:nvPicPr>
        <p:blipFill>
          <a:blip r:embed="rId4"/>
          <a:stretch>
            <a:fillRect/>
          </a:stretch>
        </p:blipFill>
        <p:spPr>
          <a:xfrm>
            <a:off x="10329628" y="5288237"/>
            <a:ext cx="1012024" cy="975445"/>
          </a:xfrm>
          <a:prstGeom prst="rect">
            <a:avLst/>
          </a:prstGeom>
        </p:spPr>
      </p:pic>
      <p:pic>
        <p:nvPicPr>
          <p:cNvPr id="2" name="Picture 2" descr="A picture containing clipart&#10;&#10;Description automatically generated">
            <a:extLst>
              <a:ext uri="{FF2B5EF4-FFF2-40B4-BE49-F238E27FC236}">
                <a16:creationId xmlns:a16="http://schemas.microsoft.com/office/drawing/2014/main" id="{15D5BB43-38BE-DB34-3261-B75A150D9444}"/>
              </a:ext>
            </a:extLst>
          </p:cNvPr>
          <p:cNvPicPr>
            <a:picLocks noChangeAspect="1"/>
          </p:cNvPicPr>
          <p:nvPr/>
        </p:nvPicPr>
        <p:blipFill>
          <a:blip r:embed="rId5"/>
          <a:stretch>
            <a:fillRect/>
          </a:stretch>
        </p:blipFill>
        <p:spPr>
          <a:xfrm rot="180000">
            <a:off x="976890" y="4160405"/>
            <a:ext cx="1171191" cy="1369676"/>
          </a:xfrm>
          <a:prstGeom prst="rect">
            <a:avLst/>
          </a:prstGeom>
        </p:spPr>
      </p:pic>
      <p:pic>
        <p:nvPicPr>
          <p:cNvPr id="3" name="Picture 3">
            <a:extLst>
              <a:ext uri="{FF2B5EF4-FFF2-40B4-BE49-F238E27FC236}">
                <a16:creationId xmlns:a16="http://schemas.microsoft.com/office/drawing/2014/main" id="{F86F32AC-E092-2548-1E20-20C12C9876F1}"/>
              </a:ext>
            </a:extLst>
          </p:cNvPr>
          <p:cNvPicPr>
            <a:picLocks noChangeAspect="1"/>
          </p:cNvPicPr>
          <p:nvPr/>
        </p:nvPicPr>
        <p:blipFill>
          <a:blip r:embed="rId6"/>
          <a:stretch>
            <a:fillRect/>
          </a:stretch>
        </p:blipFill>
        <p:spPr>
          <a:xfrm>
            <a:off x="918201" y="588338"/>
            <a:ext cx="1257782" cy="1817447"/>
          </a:xfrm>
          <a:prstGeom prst="rect">
            <a:avLst/>
          </a:prstGeom>
        </p:spPr>
      </p:pic>
      <p:pic>
        <p:nvPicPr>
          <p:cNvPr id="4" name="Picture 6" descr="A picture containing clipart&#10;&#10;Description automatically generated">
            <a:extLst>
              <a:ext uri="{FF2B5EF4-FFF2-40B4-BE49-F238E27FC236}">
                <a16:creationId xmlns:a16="http://schemas.microsoft.com/office/drawing/2014/main" id="{D433C05D-4C84-4DD5-CCDB-6BC60C837AC4}"/>
              </a:ext>
            </a:extLst>
          </p:cNvPr>
          <p:cNvPicPr>
            <a:picLocks noChangeAspect="1"/>
          </p:cNvPicPr>
          <p:nvPr/>
        </p:nvPicPr>
        <p:blipFill>
          <a:blip r:embed="rId7"/>
          <a:stretch>
            <a:fillRect/>
          </a:stretch>
        </p:blipFill>
        <p:spPr>
          <a:xfrm>
            <a:off x="99483" y="2314911"/>
            <a:ext cx="1779155" cy="1720177"/>
          </a:xfrm>
          <a:prstGeom prst="rect">
            <a:avLst/>
          </a:prstGeom>
        </p:spPr>
      </p:pic>
      <p:pic>
        <p:nvPicPr>
          <p:cNvPr id="7" name="Picture 7" descr="A picture containing toy, vector graphics&#10;&#10;Description automatically generated">
            <a:extLst>
              <a:ext uri="{FF2B5EF4-FFF2-40B4-BE49-F238E27FC236}">
                <a16:creationId xmlns:a16="http://schemas.microsoft.com/office/drawing/2014/main" id="{A3E9A58A-3744-5D4F-9D02-5365B2159EBC}"/>
              </a:ext>
            </a:extLst>
          </p:cNvPr>
          <p:cNvPicPr>
            <a:picLocks noChangeAspect="1"/>
          </p:cNvPicPr>
          <p:nvPr/>
        </p:nvPicPr>
        <p:blipFill rotWithShape="1">
          <a:blip r:embed="rId8"/>
          <a:srcRect l="19184" r="23673" b="-575"/>
          <a:stretch/>
        </p:blipFill>
        <p:spPr>
          <a:xfrm>
            <a:off x="10589492" y="1711624"/>
            <a:ext cx="1328940" cy="1679853"/>
          </a:xfrm>
          <a:prstGeom prst="rect">
            <a:avLst/>
          </a:prstGeom>
        </p:spPr>
      </p:pic>
      <p:pic>
        <p:nvPicPr>
          <p:cNvPr id="8" name="Picture 8" descr="A picture containing clipart&#10;&#10;Description automatically generated">
            <a:extLst>
              <a:ext uri="{FF2B5EF4-FFF2-40B4-BE49-F238E27FC236}">
                <a16:creationId xmlns:a16="http://schemas.microsoft.com/office/drawing/2014/main" id="{8F575863-4D92-53C8-E411-C277AA2CF92A}"/>
              </a:ext>
            </a:extLst>
          </p:cNvPr>
          <p:cNvPicPr>
            <a:picLocks noChangeAspect="1"/>
          </p:cNvPicPr>
          <p:nvPr/>
        </p:nvPicPr>
        <p:blipFill>
          <a:blip r:embed="rId9"/>
          <a:stretch>
            <a:fillRect/>
          </a:stretch>
        </p:blipFill>
        <p:spPr>
          <a:xfrm>
            <a:off x="9818832" y="454554"/>
            <a:ext cx="1021004" cy="1438469"/>
          </a:xfrm>
          <a:prstGeom prst="rect">
            <a:avLst/>
          </a:prstGeom>
        </p:spPr>
      </p:pic>
      <p:pic>
        <p:nvPicPr>
          <p:cNvPr id="9" name="Picture 9" descr="A picture containing clipart&#10;&#10;Description automatically generated">
            <a:extLst>
              <a:ext uri="{FF2B5EF4-FFF2-40B4-BE49-F238E27FC236}">
                <a16:creationId xmlns:a16="http://schemas.microsoft.com/office/drawing/2014/main" id="{4DAB8063-7C98-773A-2038-D8D4268C748E}"/>
              </a:ext>
            </a:extLst>
          </p:cNvPr>
          <p:cNvPicPr>
            <a:picLocks noChangeAspect="1"/>
          </p:cNvPicPr>
          <p:nvPr/>
        </p:nvPicPr>
        <p:blipFill>
          <a:blip r:embed="rId10"/>
          <a:stretch>
            <a:fillRect/>
          </a:stretch>
        </p:blipFill>
        <p:spPr>
          <a:xfrm>
            <a:off x="9718434" y="3169709"/>
            <a:ext cx="1291071" cy="1603857"/>
          </a:xfrm>
          <a:prstGeom prst="rect">
            <a:avLst/>
          </a:prstGeom>
        </p:spPr>
      </p:pic>
    </p:spTree>
    <p:extLst>
      <p:ext uri="{BB962C8B-B14F-4D97-AF65-F5344CB8AC3E}">
        <p14:creationId xmlns:p14="http://schemas.microsoft.com/office/powerpoint/2010/main" val="272137315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FBFEF072CD264CADF72033FC37105F" ma:contentTypeVersion="16" ma:contentTypeDescription="Create a new document." ma:contentTypeScope="" ma:versionID="6814b4a9f4be15fd7dda02e8f5bea2f5">
  <xsd:schema xmlns:xsd="http://www.w3.org/2001/XMLSchema" xmlns:xs="http://www.w3.org/2001/XMLSchema" xmlns:p="http://schemas.microsoft.com/office/2006/metadata/properties" xmlns:ns3="d4ca5f89-4560-4487-b763-184f7e1a45eb" xmlns:ns4="cc8ada21-86f0-4a1f-9678-b9ffbd9dfbb8" targetNamespace="http://schemas.microsoft.com/office/2006/metadata/properties" ma:root="true" ma:fieldsID="ac645afd7ce84c9a2f2eae9422fec497" ns3:_="" ns4:_="">
    <xsd:import namespace="d4ca5f89-4560-4487-b763-184f7e1a45eb"/>
    <xsd:import namespace="cc8ada21-86f0-4a1f-9678-b9ffbd9dfbb8"/>
    <xsd:element name="properties">
      <xsd:complexType>
        <xsd:sequence>
          <xsd:element name="documentManagement">
            <xsd:complexType>
              <xsd:all>
                <xsd:element ref="ns3:SharedWithUsers" minOccurs="0"/>
                <xsd:element ref="ns4:MediaServiceMetadata" minOccurs="0"/>
                <xsd:element ref="ns4:MediaServiceFastMetadata" minOccurs="0"/>
                <xsd:element ref="ns3:SharingHintHash" minOccurs="0"/>
                <xsd:element ref="ns3:SharedWithDetail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LengthInSeconds" minOccurs="0"/>
                <xsd:element ref="ns4:MediaServiceSearchPropertie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a5f89-4560-4487-b763-184f7e1a45e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hidden="true"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8ada21-86f0-4a1f-9678-b9ffbd9dfbb8"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c8ada21-86f0-4a1f-9678-b9ffbd9dfbb8" xsi:nil="true"/>
  </documentManagement>
</p:properties>
</file>

<file path=customXml/itemProps1.xml><?xml version="1.0" encoding="utf-8"?>
<ds:datastoreItem xmlns:ds="http://schemas.openxmlformats.org/officeDocument/2006/customXml" ds:itemID="{B5ADFE73-E037-4DB5-A666-EBEA50C115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a5f89-4560-4487-b763-184f7e1a45eb"/>
    <ds:schemaRef ds:uri="cc8ada21-86f0-4a1f-9678-b9ffbd9df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F5E988-2362-40F8-AE06-C05A90DD9C34}">
  <ds:schemaRefs>
    <ds:schemaRef ds:uri="http://schemas.microsoft.com/sharepoint/v3/contenttype/forms"/>
  </ds:schemaRefs>
</ds:datastoreItem>
</file>

<file path=customXml/itemProps3.xml><?xml version="1.0" encoding="utf-8"?>
<ds:datastoreItem xmlns:ds="http://schemas.openxmlformats.org/officeDocument/2006/customXml" ds:itemID="{BFA6E98E-5849-4DCE-BFE3-B37DF2CBB6DB}">
  <ds:schemaRefs>
    <ds:schemaRef ds:uri="http://schemas.openxmlformats.org/package/2006/metadata/core-properties"/>
    <ds:schemaRef ds:uri="d4ca5f89-4560-4487-b763-184f7e1a45eb"/>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cc8ada21-86f0-4a1f-9678-b9ffbd9dfbb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3895</TotalTime>
  <Words>1829</Words>
  <Application>Microsoft Office PowerPoint</Application>
  <PresentationFormat>Widescreen</PresentationFormat>
  <Paragraphs>191</Paragraphs>
  <Slides>36</Slides>
  <Notes>29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Aharoni</vt:lpstr>
      <vt:lpstr>Arial</vt:lpstr>
      <vt:lpstr>Calibri</vt:lpstr>
      <vt:lpstr>Calibri Light</vt:lpstr>
      <vt:lpstr>Courier New</vt:lpstr>
      <vt:lpstr>Courier New,monospace</vt:lpstr>
      <vt:lpstr>ITC Berkeley Oldstyle Std</vt:lpstr>
      <vt:lpstr>ITC Berkeley Oldstyle Std Blk</vt:lpstr>
      <vt:lpstr>Univers</vt:lpstr>
      <vt:lpstr>Univers LT Std</vt:lpstr>
      <vt:lpstr>Office Theme</vt:lpstr>
      <vt:lpstr>Trauma and Race Within Human Trafficking: The Power to Heal </vt:lpstr>
      <vt:lpstr>PowerPoint Presentation</vt:lpstr>
      <vt:lpstr>NCORE-ISCORE Mission</vt:lpstr>
      <vt:lpstr>Land Acknowledgement</vt:lpstr>
      <vt:lpstr>PowerPoint Presentation</vt:lpstr>
      <vt:lpstr>PowerPoint Presentation</vt:lpstr>
      <vt:lpstr>Objectives: </vt:lpstr>
      <vt:lpstr>Today’s topic…</vt:lpstr>
      <vt:lpstr>PowerPoint Presentation</vt:lpstr>
      <vt:lpstr>What we know…</vt:lpstr>
      <vt:lpstr>PowerPoint Presentation</vt:lpstr>
      <vt:lpstr>Epigenetics</vt:lpstr>
      <vt:lpstr>PowerPoint Presentation</vt:lpstr>
      <vt:lpstr>PowerPoint Presentation</vt:lpstr>
      <vt:lpstr>PowerPoint Presentation</vt:lpstr>
      <vt:lpstr>What is Polyvagal Theory?   How is it connected to the Anatomic Nervous System?  </vt:lpstr>
      <vt:lpstr>PowerPoint Presentation</vt:lpstr>
      <vt:lpstr>PowerPoint Presentation</vt:lpstr>
      <vt:lpstr>Food Insecurity &amp; Generational  Trauma</vt:lpstr>
      <vt:lpstr>PowerPoint Presentation</vt:lpstr>
      <vt:lpstr>Trauma</vt:lpstr>
      <vt:lpstr>Sex Trafficking</vt:lpstr>
      <vt:lpstr>Human Trafficking Statistics </vt:lpstr>
      <vt:lpstr>The Racial Roots of Human Trafficking Cheryl Nelson Butler</vt:lpstr>
      <vt:lpstr>The Racial Roots of Human Trafficking Cheryl Nelson Butler</vt:lpstr>
      <vt:lpstr>The Racial Roots of Human Trafficking Cheryl Nelson Butler</vt:lpstr>
      <vt:lpstr>Race and Human Trafficking:  How This Crime Disproportionately Affects Ethnic Minorities and Indigenous Persons (Paiz &amp; Van Schooneveld, 2022)</vt:lpstr>
      <vt:lpstr>How do we heal? Increasing Personal Resilience</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and Race Within Human Trafficking; The Power to Heal</dc:title>
  <dc:creator>Roling, Michelle M [COUNS]</dc:creator>
  <cp:lastModifiedBy>Stoehr, Alissa (she/her) [WGS]</cp:lastModifiedBy>
  <cp:revision>284</cp:revision>
  <dcterms:created xsi:type="dcterms:W3CDTF">2023-02-10T02:47:12Z</dcterms:created>
  <dcterms:modified xsi:type="dcterms:W3CDTF">2023-03-06T12:55:36Z</dcterms:modified>
</cp:coreProperties>
</file>