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87" r:id="rId3"/>
    <p:sldId id="339" r:id="rId4"/>
    <p:sldId id="286" r:id="rId5"/>
    <p:sldId id="289" r:id="rId6"/>
    <p:sldId id="318" r:id="rId7"/>
    <p:sldId id="290" r:id="rId8"/>
    <p:sldId id="291" r:id="rId9"/>
    <p:sldId id="292" r:id="rId10"/>
    <p:sldId id="300" r:id="rId11"/>
    <p:sldId id="301" r:id="rId12"/>
    <p:sldId id="302" r:id="rId13"/>
    <p:sldId id="303" r:id="rId14"/>
    <p:sldId id="304" r:id="rId15"/>
    <p:sldId id="305" r:id="rId16"/>
    <p:sldId id="293" r:id="rId17"/>
    <p:sldId id="273" r:id="rId18"/>
    <p:sldId id="294" r:id="rId19"/>
    <p:sldId id="295" r:id="rId20"/>
    <p:sldId id="296" r:id="rId21"/>
    <p:sldId id="297" r:id="rId22"/>
    <p:sldId id="298" r:id="rId23"/>
    <p:sldId id="299" r:id="rId24"/>
    <p:sldId id="338" r:id="rId25"/>
    <p:sldId id="283" r:id="rId26"/>
    <p:sldId id="275" r:id="rId27"/>
    <p:sldId id="270" r:id="rId28"/>
    <p:sldId id="319" r:id="rId29"/>
    <p:sldId id="320" r:id="rId30"/>
    <p:sldId id="332" r:id="rId31"/>
    <p:sldId id="271" r:id="rId32"/>
    <p:sldId id="333" r:id="rId33"/>
    <p:sldId id="334" r:id="rId34"/>
    <p:sldId id="321" r:id="rId35"/>
    <p:sldId id="336" r:id="rId36"/>
    <p:sldId id="335" r:id="rId37"/>
    <p:sldId id="323" r:id="rId38"/>
    <p:sldId id="327" r:id="rId39"/>
    <p:sldId id="326" r:id="rId40"/>
    <p:sldId id="341" r:id="rId41"/>
    <p:sldId id="328" r:id="rId42"/>
    <p:sldId id="340" r:id="rId43"/>
    <p:sldId id="342" r:id="rId44"/>
    <p:sldId id="329" r:id="rId45"/>
    <p:sldId id="325" r:id="rId46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9489" autoAdjust="0"/>
  </p:normalViewPr>
  <p:slideViewPr>
    <p:cSldViewPr>
      <p:cViewPr>
        <p:scale>
          <a:sx n="60" d="100"/>
          <a:sy n="60" d="100"/>
        </p:scale>
        <p:origin x="6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95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8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7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3500" y="206375"/>
            <a:ext cx="6477000" cy="523863"/>
          </a:xfrm>
        </p:spPr>
        <p:txBody>
          <a:bodyPr anchor="ctr">
            <a:normAutofit/>
          </a:bodyPr>
          <a:lstStyle>
            <a:lvl1pPr algn="ctr">
              <a:defRPr sz="1700"/>
            </a:lvl1pPr>
          </a:lstStyle>
          <a:p>
            <a:r>
              <a:rPr lang="en-US" sz="2200" dirty="0" smtClean="0"/>
              <a:t>High Altitude Balloon Flight Life Cycle </a:t>
            </a:r>
            <a:endParaRPr lang="en-US" dirty="0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6"/>
          </p:nvPr>
        </p:nvSpPr>
        <p:spPr bwMode="auto">
          <a:xfrm>
            <a:off x="1333500" y="747626"/>
            <a:ext cx="6477000" cy="1731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5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8125" y="1219200"/>
            <a:ext cx="2667000" cy="254000"/>
          </a:xfrm>
          <a:prstGeom prst="round1Rect">
            <a:avLst/>
          </a:prstGeom>
          <a:solidFill>
            <a:schemeClr val="accent2"/>
          </a:solidFill>
        </p:spPr>
        <p:txBody>
          <a:bodyPr lIns="106656" anchor="ctr">
            <a:noAutofit/>
          </a:bodyPr>
          <a:lstStyle>
            <a:lvl1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9" name="Content Placeholder 17"/>
          <p:cNvSpPr>
            <a:spLocks noGrp="1"/>
          </p:cNvSpPr>
          <p:nvPr>
            <p:ph sz="quarter" idx="24" hasCustomPrompt="1"/>
          </p:nvPr>
        </p:nvSpPr>
        <p:spPr>
          <a:xfrm>
            <a:off x="238125" y="1473200"/>
            <a:ext cx="2667000" cy="1428750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38125" y="3131820"/>
            <a:ext cx="2667000" cy="254000"/>
          </a:xfrm>
          <a:prstGeom prst="round1Rect">
            <a:avLst/>
          </a:prstGeom>
          <a:solidFill>
            <a:schemeClr val="accent3"/>
          </a:solidFill>
        </p:spPr>
        <p:txBody>
          <a:bodyPr lIns="106656" anchor="ctr">
            <a:noAutofit/>
          </a:bodyPr>
          <a:lstStyle>
            <a:lvl1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238125" y="3385820"/>
            <a:ext cx="2667000" cy="1893368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38125" y="5381625"/>
            <a:ext cx="2667000" cy="254000"/>
          </a:xfrm>
          <a:prstGeom prst="round1Rect">
            <a:avLst/>
          </a:prstGeom>
          <a:solidFill>
            <a:schemeClr val="accent4"/>
          </a:solidFill>
        </p:spPr>
        <p:txBody>
          <a:bodyPr lIns="106656" anchor="ctr">
            <a:noAutofit/>
          </a:bodyPr>
          <a:lstStyle>
            <a:lvl1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238125" y="5636895"/>
            <a:ext cx="2667000" cy="952500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238500" y="1219200"/>
            <a:ext cx="2667000" cy="254000"/>
          </a:xfrm>
          <a:prstGeom prst="round1Rect">
            <a:avLst/>
          </a:prstGeom>
          <a:solidFill>
            <a:schemeClr val="accent5"/>
          </a:solidFill>
        </p:spPr>
        <p:txBody>
          <a:bodyPr lIns="106656" anchor="ctr">
            <a:noAutofit/>
          </a:bodyPr>
          <a:lstStyle>
            <a:lvl1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3238500" y="1473200"/>
            <a:ext cx="2667000" cy="952500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3238500" y="2489200"/>
            <a:ext cx="2667000" cy="1285875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3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3238500" y="4889500"/>
            <a:ext cx="2667000" cy="365125"/>
          </a:xfrm>
        </p:spPr>
        <p:txBody>
          <a:bodyPr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3238500" y="5381625"/>
            <a:ext cx="2667000" cy="254000"/>
          </a:xfrm>
          <a:prstGeom prst="round1Rect">
            <a:avLst/>
          </a:prstGeom>
          <a:solidFill>
            <a:schemeClr val="accent6"/>
          </a:solidFill>
        </p:spPr>
        <p:txBody>
          <a:bodyPr lIns="106656" anchor="ctr">
            <a:noAutofit/>
          </a:bodyPr>
          <a:lstStyle>
            <a:lvl1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3238500" y="5636895"/>
            <a:ext cx="2667000" cy="952500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6229350" y="1219200"/>
            <a:ext cx="2667000" cy="254000"/>
          </a:xfrm>
          <a:prstGeom prst="round1Rect">
            <a:avLst/>
          </a:prstGeom>
          <a:solidFill>
            <a:schemeClr val="accent6"/>
          </a:solidFill>
        </p:spPr>
        <p:txBody>
          <a:bodyPr lIns="106656" anchor="ctr">
            <a:noAutofit/>
          </a:bodyPr>
          <a:lstStyle>
            <a:lvl1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6229350" y="1473200"/>
            <a:ext cx="2667000" cy="1524000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6229350" y="3299460"/>
            <a:ext cx="2667000" cy="1524000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6229350" y="5381625"/>
            <a:ext cx="2667000" cy="254000"/>
          </a:xfrm>
          <a:prstGeom prst="round1Rect">
            <a:avLst/>
          </a:prstGeom>
          <a:solidFill>
            <a:schemeClr val="accent1"/>
          </a:solidFill>
        </p:spPr>
        <p:txBody>
          <a:bodyPr lIns="106656" anchor="ctr">
            <a:noAutofit/>
          </a:bodyPr>
          <a:lstStyle>
            <a:lvl1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2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6229350" y="5636895"/>
            <a:ext cx="2667000" cy="952500"/>
          </a:xfrm>
        </p:spPr>
        <p:txBody>
          <a:bodyPr lIns="106656" tIns="53328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509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876" userDrawn="1">
          <p15:clr>
            <a:srgbClr val="A4A3A4"/>
          </p15:clr>
        </p15:guide>
        <p15:guide id="2" pos="13860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5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5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9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3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7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8981C-D3CB-44DA-9147-E93537902AB1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7D5A7-08AB-4BEB-8B6C-CA17A8883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1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ukhas.org.uk/guides:balloon_dat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hankvoss@nearspacelaunch.com" TargetMode="External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fdailey@nearspacelaunch.co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2296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Constellations, Urban Launches, and Water Landings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Hank Voss, Jeff Dailey, Arron Voss, and Bill Bauson</a:t>
            </a:r>
          </a:p>
          <a:p>
            <a:pPr marL="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Smaller-Simpler-Significant-Systems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600" b="1" baseline="30000" dirty="0" smtClean="0"/>
              <a:t>4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balloons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NearSpace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Launch, Inc. and Taylor University                                                               Academic High Altitude Conference (AHAC)</a:t>
            </a:r>
          </a:p>
          <a:p>
            <a:pPr marL="0" indent="0" algn="ctr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23, 2015 Pre Conference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Workshop</a:t>
            </a: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609654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5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91" y="762000"/>
            <a:ext cx="769508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533400"/>
            <a:ext cx="8001000" cy="56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57200"/>
            <a:ext cx="8211677" cy="557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14" y="533400"/>
            <a:ext cx="8054086" cy="60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42" b="6264"/>
          <a:stretch/>
        </p:blipFill>
        <p:spPr>
          <a:xfrm>
            <a:off x="133292" y="609600"/>
            <a:ext cx="90107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18008"/>
            <a:ext cx="8229600" cy="60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8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887876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6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pPr algn="ctr"/>
            <a:r>
              <a:rPr lang="en-US" sz="1000" dirty="0"/>
              <a:t>Dr. Hank Voss, Jeff Dailey, Aaron Voss,  Bill Bauson, Stephen Straits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949" b="1768"/>
          <a:stretch/>
        </p:blipFill>
        <p:spPr>
          <a:xfrm>
            <a:off x="0" y="1041923"/>
            <a:ext cx="9144000" cy="581607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6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6927"/>
            <a:ext cx="4322618" cy="683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0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086600" cy="656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" y="-9053"/>
            <a:ext cx="92167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368" y="2438400"/>
            <a:ext cx="8763000" cy="762000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798"/>
            <a:ext cx="7315200" cy="642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9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7" b="6194"/>
          <a:stretch/>
        </p:blipFill>
        <p:spPr bwMode="auto">
          <a:xfrm>
            <a:off x="533400" y="-665542"/>
            <a:ext cx="6934200" cy="75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0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6" t="7890"/>
          <a:stretch/>
        </p:blipFill>
        <p:spPr bwMode="auto">
          <a:xfrm>
            <a:off x="1295400" y="131617"/>
            <a:ext cx="7162800" cy="661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3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"/>
            <a:ext cx="7239000" cy="661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Launch, Rugged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8839200" cy="456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0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4290"/>
            <a:ext cx="3352800" cy="481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38600" y="1752600"/>
            <a:ext cx="2877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Steady State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L </a:t>
            </a:r>
            <a:r>
              <a:rPr lang="en-US" dirty="0"/>
              <a:t>= F</a:t>
            </a:r>
            <a:r>
              <a:rPr lang="en-US" baseline="-25000" dirty="0"/>
              <a:t>B </a:t>
            </a:r>
            <a:r>
              <a:rPr lang="en-US" dirty="0"/>
              <a:t>– W = </a:t>
            </a:r>
            <a:r>
              <a:rPr lang="en-US" dirty="0" err="1"/>
              <a:t>F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- </a:t>
            </a:r>
            <a:r>
              <a:rPr lang="en-US" dirty="0" err="1"/>
              <a:t>m</a:t>
            </a:r>
            <a:r>
              <a:rPr lang="en-US" baseline="-25000" dirty="0" err="1"/>
              <a:t>G</a:t>
            </a:r>
            <a:r>
              <a:rPr lang="en-US" baseline="-25000" dirty="0"/>
              <a:t>. </a:t>
            </a:r>
            <a:r>
              <a:rPr lang="en-US" dirty="0" smtClean="0"/>
              <a:t>g = drag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63754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457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Understanding High-Altitude Balloon Flight </a:t>
            </a:r>
            <a:r>
              <a:rPr lang="en-US" dirty="0" smtClean="0"/>
              <a:t>Fundamentals, </a:t>
            </a:r>
            <a:r>
              <a:rPr lang="en-US" dirty="0"/>
              <a:t>See </a:t>
            </a:r>
            <a:r>
              <a:rPr lang="en-US" dirty="0" smtClean="0"/>
              <a:t>AHAC 2012 conference, Nashville, TN,  Voss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4572000"/>
            <a:ext cx="769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Its worth noting that the data above is based on the use of </a:t>
            </a:r>
            <a:r>
              <a:rPr lang="en-US" b="1" dirty="0">
                <a:solidFill>
                  <a:srgbClr val="0070C0"/>
                </a:solidFill>
              </a:rPr>
              <a:t>Hydrogen</a:t>
            </a:r>
            <a:r>
              <a:rPr lang="en-US" dirty="0"/>
              <a:t> rather than Helium. The Balloon </a:t>
            </a:r>
            <a:r>
              <a:rPr lang="en-US" b="1" dirty="0"/>
              <a:t>Gross Lift</a:t>
            </a:r>
            <a:r>
              <a:rPr lang="en-US" dirty="0"/>
              <a:t> is the lift generated by the volume of Gas. Hydrogen has a density of about </a:t>
            </a:r>
            <a:r>
              <a:rPr lang="en-US" u="sng" dirty="0"/>
              <a:t>0.09 </a:t>
            </a:r>
            <a:r>
              <a:rPr lang="en-US" u="sng" dirty="0" smtClean="0"/>
              <a:t>kg/m</a:t>
            </a:r>
            <a:r>
              <a:rPr lang="en-US" u="sng" baseline="30000" dirty="0" smtClean="0"/>
              <a:t>3</a:t>
            </a:r>
            <a:r>
              <a:rPr lang="en-US" u="sng" dirty="0" smtClean="0"/>
              <a:t> </a:t>
            </a:r>
            <a:r>
              <a:rPr lang="en-US" dirty="0"/>
              <a:t>and air about </a:t>
            </a:r>
            <a:r>
              <a:rPr lang="en-US" u="sng" dirty="0"/>
              <a:t>1.2 </a:t>
            </a:r>
            <a:r>
              <a:rPr lang="en-US" u="sng" dirty="0" smtClean="0"/>
              <a:t>kg/m</a:t>
            </a:r>
            <a:r>
              <a:rPr lang="en-US" u="sng" baseline="30000" dirty="0" smtClean="0"/>
              <a:t>3</a:t>
            </a:r>
            <a:r>
              <a:rPr lang="en-US" u="sng" dirty="0" smtClean="0"/>
              <a:t> </a:t>
            </a:r>
            <a:r>
              <a:rPr lang="en-US" dirty="0"/>
              <a:t>at normal atmospheric pressure - generating a lift of a bit over </a:t>
            </a:r>
            <a:r>
              <a:rPr lang="en-US" dirty="0" smtClean="0"/>
              <a:t>1.1kg/m</a:t>
            </a:r>
            <a:r>
              <a:rPr lang="en-US" baseline="30000" dirty="0" smtClean="0"/>
              <a:t>3</a:t>
            </a:r>
            <a:r>
              <a:rPr lang="en-US" dirty="0" smtClean="0"/>
              <a:t>. </a:t>
            </a:r>
            <a:r>
              <a:rPr lang="en-US" b="1" dirty="0">
                <a:solidFill>
                  <a:srgbClr val="0070C0"/>
                </a:solidFill>
              </a:rPr>
              <a:t>Helium</a:t>
            </a:r>
            <a:r>
              <a:rPr lang="en-US" dirty="0"/>
              <a:t> has a density of about </a:t>
            </a:r>
            <a:r>
              <a:rPr lang="en-US" u="sng" dirty="0" smtClean="0"/>
              <a:t>0.17Kg/m</a:t>
            </a:r>
            <a:r>
              <a:rPr lang="en-US" u="sng" baseline="30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- generating a lift of a bit over </a:t>
            </a:r>
            <a:r>
              <a:rPr lang="en-US" dirty="0" smtClean="0"/>
              <a:t>1.0 kg/m</a:t>
            </a:r>
            <a:r>
              <a:rPr lang="en-US" baseline="30000" dirty="0" smtClean="0"/>
              <a:t>3</a:t>
            </a:r>
            <a:r>
              <a:rPr lang="en-US" dirty="0" smtClean="0"/>
              <a:t>. </a:t>
            </a:r>
            <a:r>
              <a:rPr lang="en-US" dirty="0"/>
              <a:t>Subtract the </a:t>
            </a:r>
            <a:r>
              <a:rPr lang="en-US" b="1" dirty="0"/>
              <a:t>Balloon Weight</a:t>
            </a:r>
            <a:r>
              <a:rPr lang="en-US" dirty="0"/>
              <a:t> plus the </a:t>
            </a:r>
            <a:r>
              <a:rPr lang="en-US" b="1" dirty="0"/>
              <a:t>Payload</a:t>
            </a:r>
            <a:r>
              <a:rPr lang="en-US" dirty="0"/>
              <a:t> weight </a:t>
            </a:r>
            <a:r>
              <a:rPr lang="en-US" dirty="0" smtClean="0"/>
              <a:t>from </a:t>
            </a:r>
            <a:r>
              <a:rPr lang="en-US" dirty="0"/>
              <a:t>the </a:t>
            </a:r>
            <a:r>
              <a:rPr lang="en-US" b="1" dirty="0"/>
              <a:t>Gross Lift</a:t>
            </a:r>
            <a:r>
              <a:rPr lang="en-US" dirty="0"/>
              <a:t> to give the </a:t>
            </a:r>
            <a:r>
              <a:rPr lang="en-US" i="1" dirty="0"/>
              <a:t>free lift</a:t>
            </a:r>
            <a:r>
              <a:rPr lang="en-US" dirty="0" smtClean="0"/>
              <a:t>.” </a:t>
            </a:r>
            <a:r>
              <a:rPr lang="en-US" b="1" dirty="0"/>
              <a:t>(</a:t>
            </a:r>
            <a:r>
              <a:rPr lang="en-US" b="1" u="sng" dirty="0">
                <a:hlinkClick r:id="rId2"/>
              </a:rPr>
              <a:t>http://ukhas.org.uk/guides:balloon_data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32864" y="484257"/>
            <a:ext cx="49190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Table 2 Reference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Totex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Balloon Data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5" y="801232"/>
            <a:ext cx="832757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4908" y="1676400"/>
            <a:ext cx="2055891" cy="5334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00200" y="2476500"/>
            <a:ext cx="990599" cy="26670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4908" y="4038600"/>
            <a:ext cx="822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Gross Lift = m</a:t>
            </a:r>
            <a:r>
              <a:rPr lang="en-US" sz="2400" b="1" baseline="-25000" dirty="0" smtClean="0"/>
              <a:t>a</a:t>
            </a:r>
            <a:r>
              <a:rPr lang="en-US" sz="2400" b="1" dirty="0" smtClean="0"/>
              <a:t>-m</a:t>
            </a:r>
            <a:r>
              <a:rPr lang="en-US" sz="2400" b="1" baseline="-25000" dirty="0" smtClean="0"/>
              <a:t>g</a:t>
            </a:r>
            <a:r>
              <a:rPr lang="en-US" sz="2400" b="1" dirty="0" smtClean="0"/>
              <a:t> ,       Nozzle Lift = GL-</a:t>
            </a:r>
            <a:r>
              <a:rPr lang="en-US" sz="2400" b="1" dirty="0" err="1" smtClean="0"/>
              <a:t>m</a:t>
            </a:r>
            <a:r>
              <a:rPr lang="en-US" sz="2400" b="1" baseline="-25000" dirty="0" err="1" smtClean="0"/>
              <a:t>b</a:t>
            </a:r>
            <a:r>
              <a:rPr lang="en-US" sz="2400" b="1" dirty="0" smtClean="0"/>
              <a:t> ,       Free Lift = NL-</a:t>
            </a:r>
            <a:r>
              <a:rPr lang="en-US" sz="2400" b="1" dirty="0" err="1" smtClean="0"/>
              <a:t>m</a:t>
            </a:r>
            <a:r>
              <a:rPr lang="en-US" sz="2400" b="1" baseline="-25000" dirty="0" err="1" smtClean="0"/>
              <a:t>p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732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1" y="555661"/>
            <a:ext cx="90233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3653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9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010150" cy="670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48294028"/>
              </p:ext>
            </p:extLst>
          </p:nvPr>
        </p:nvGraphicFramePr>
        <p:xfrm>
          <a:off x="304800" y="276726"/>
          <a:ext cx="2895600" cy="61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Visio" r:id="rId4" imgW="790651" imgH="1680667" progId="Visio.Drawing.11">
                  <p:embed/>
                </p:oleObj>
              </mc:Choice>
              <mc:Fallback>
                <p:oleObj name="Visio" r:id="rId4" imgW="790651" imgH="1680667" progId="Visio.Drawing.11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6726"/>
                        <a:ext cx="2895600" cy="615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78745" b="55310"/>
          <a:stretch/>
        </p:blipFill>
        <p:spPr bwMode="auto">
          <a:xfrm>
            <a:off x="3276600" y="304800"/>
            <a:ext cx="22098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1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42" y="152400"/>
            <a:ext cx="8654358" cy="6397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NSL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EyePod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-Mini: Smaller-Simpler-Significant-Systems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S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3505200" cy="57912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080003"/>
            <a:ext cx="3200400" cy="5764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1066800"/>
            <a:ext cx="21004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Lower Cost</a:t>
            </a:r>
          </a:p>
          <a:p>
            <a:pPr algn="ctr"/>
            <a:r>
              <a:rPr lang="en-US" dirty="0" smtClean="0"/>
              <a:t>Modular Assembly</a:t>
            </a:r>
          </a:p>
          <a:p>
            <a:pPr algn="ctr"/>
            <a:r>
              <a:rPr lang="en-US" dirty="0" smtClean="0"/>
              <a:t>Less Turbulence</a:t>
            </a:r>
          </a:p>
          <a:p>
            <a:pPr algn="ctr"/>
            <a:r>
              <a:rPr lang="en-US" dirty="0" smtClean="0"/>
              <a:t>Protect Antenna</a:t>
            </a:r>
          </a:p>
          <a:p>
            <a:pPr algn="ctr"/>
            <a:r>
              <a:rPr lang="en-US" dirty="0" smtClean="0"/>
              <a:t>Easy Assembly</a:t>
            </a:r>
          </a:p>
          <a:p>
            <a:pPr algn="ctr"/>
            <a:r>
              <a:rPr lang="en-US" dirty="0" smtClean="0"/>
              <a:t>Tree Drop</a:t>
            </a:r>
          </a:p>
          <a:p>
            <a:pPr algn="ctr"/>
            <a:r>
              <a:rPr lang="en-US" dirty="0" smtClean="0"/>
              <a:t>Safety (distributed)</a:t>
            </a:r>
          </a:p>
          <a:p>
            <a:pPr algn="ctr"/>
            <a:r>
              <a:rPr lang="en-US" dirty="0" smtClean="0"/>
              <a:t>Less perceived risk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900 MHz Link/GPS</a:t>
            </a:r>
          </a:p>
          <a:p>
            <a:pPr algn="ctr"/>
            <a:r>
              <a:rPr lang="en-US" dirty="0" err="1" smtClean="0"/>
              <a:t>GlobalStar</a:t>
            </a:r>
            <a:r>
              <a:rPr lang="en-US" dirty="0" smtClean="0"/>
              <a:t> Link/GPS</a:t>
            </a:r>
          </a:p>
          <a:p>
            <a:pPr algn="ctr"/>
            <a:r>
              <a:rPr lang="en-US" dirty="0" smtClean="0"/>
              <a:t>Ham APRS Link/GPS</a:t>
            </a:r>
          </a:p>
          <a:p>
            <a:pPr algn="ctr"/>
            <a:r>
              <a:rPr lang="en-US" dirty="0" smtClean="0"/>
              <a:t>2GB Memory Stick</a:t>
            </a:r>
          </a:p>
          <a:p>
            <a:pPr algn="ctr"/>
            <a:r>
              <a:rPr lang="en-US" dirty="0" smtClean="0"/>
              <a:t>Processor</a:t>
            </a:r>
          </a:p>
          <a:p>
            <a:pPr algn="ctr"/>
            <a:r>
              <a:rPr lang="en-US" dirty="0" smtClean="0"/>
              <a:t>Eight IO lines</a:t>
            </a:r>
          </a:p>
          <a:p>
            <a:pPr algn="ctr"/>
            <a:r>
              <a:rPr lang="en-US" dirty="0" smtClean="0"/>
              <a:t>3Axis Accelerometer</a:t>
            </a:r>
          </a:p>
          <a:p>
            <a:pPr algn="ctr"/>
            <a:r>
              <a:rPr lang="en-US" dirty="0" smtClean="0"/>
              <a:t>Pressure</a:t>
            </a:r>
          </a:p>
          <a:p>
            <a:pPr algn="ctr"/>
            <a:r>
              <a:rPr lang="en-US" dirty="0" smtClean="0"/>
              <a:t>Temperature</a:t>
            </a:r>
          </a:p>
          <a:p>
            <a:pPr algn="ctr"/>
            <a:r>
              <a:rPr lang="en-US" dirty="0" smtClean="0"/>
              <a:t>Humidity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Workshop with 33 Participants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hnvoss\AppData\Local\Microsoft\Windows\Temporary Internet Files\Content.Outlook\EFKWMXAB\20150623_142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760177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28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84032" y="3899647"/>
            <a:ext cx="1578957" cy="334707"/>
          </a:xfrm>
          <a:prstGeom prst="rect">
            <a:avLst/>
          </a:prstGeom>
        </p:spPr>
        <p:txBody>
          <a:bodyPr wrap="none" lIns="57150" tIns="28575" rIns="57150" bIns="28575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14cm long tube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24131" y="3160059"/>
            <a:ext cx="602729" cy="334707"/>
          </a:xfrm>
          <a:prstGeom prst="rect">
            <a:avLst/>
          </a:prstGeom>
        </p:spPr>
        <p:txBody>
          <a:bodyPr wrap="none" lIns="57150" tIns="28575" rIns="57150" bIns="28575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Mass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2535" y="3429000"/>
            <a:ext cx="1135952" cy="611706"/>
          </a:xfrm>
          <a:prstGeom prst="rect">
            <a:avLst/>
          </a:prstGeom>
        </p:spPr>
        <p:txBody>
          <a:bodyPr wrap="none" lIns="57150" tIns="28575" rIns="57150" bIns="28575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Styrofoam </a:t>
            </a:r>
          </a:p>
          <a:p>
            <a:pPr lvl="0" algn="ctr"/>
            <a:r>
              <a:rPr lang="en-US" dirty="0">
                <a:solidFill>
                  <a:prstClr val="white"/>
                </a:solidFill>
              </a:rPr>
              <a:t>Parachute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50199" y="1524000"/>
            <a:ext cx="4150591" cy="642484"/>
          </a:xfrm>
          <a:prstGeom prst="rect">
            <a:avLst/>
          </a:prstGeom>
        </p:spPr>
        <p:txBody>
          <a:bodyPr lIns="57150" tIns="28575" rIns="57150" bIns="28575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Large Balloon </a:t>
            </a:r>
          </a:p>
          <a:p>
            <a:pPr lvl="0" algn="ctr"/>
            <a:r>
              <a:rPr lang="en-US" dirty="0">
                <a:solidFill>
                  <a:prstClr val="white"/>
                </a:solidFill>
              </a:rPr>
              <a:t>(~27.5cm </a:t>
            </a:r>
            <a:r>
              <a:rPr lang="en-US" sz="2000" dirty="0">
                <a:solidFill>
                  <a:prstClr val="white"/>
                </a:solidFill>
              </a:rPr>
              <a:t>⌀)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5076265"/>
            <a:ext cx="4150591" cy="642484"/>
          </a:xfrm>
          <a:prstGeom prst="rect">
            <a:avLst/>
          </a:prstGeom>
        </p:spPr>
        <p:txBody>
          <a:bodyPr lIns="57150" tIns="28575" rIns="57150" bIns="28575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Small Balloon </a:t>
            </a:r>
          </a:p>
          <a:p>
            <a:pPr lvl="0" algn="ctr"/>
            <a:r>
              <a:rPr lang="en-US" dirty="0">
                <a:solidFill>
                  <a:prstClr val="white"/>
                </a:solidFill>
              </a:rPr>
              <a:t>(~22.5cm </a:t>
            </a:r>
            <a:r>
              <a:rPr lang="en-US" sz="2000" dirty="0">
                <a:solidFill>
                  <a:prstClr val="white"/>
                </a:solidFill>
              </a:rPr>
              <a:t>⌀)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79273" y="6185647"/>
            <a:ext cx="2701636" cy="334707"/>
          </a:xfrm>
          <a:prstGeom prst="rect">
            <a:avLst/>
          </a:prstGeom>
        </p:spPr>
        <p:txBody>
          <a:bodyPr wrap="square" lIns="57150" tIns="28575" rIns="57150" bIns="28575">
            <a:spAutoFit/>
          </a:bodyPr>
          <a:lstStyle/>
          <a:p>
            <a:pPr lvl="0" algn="ctr"/>
            <a:r>
              <a:rPr lang="en-US" dirty="0">
                <a:solidFill>
                  <a:prstClr val="white"/>
                </a:solidFill>
              </a:rPr>
              <a:t>LED w/Battery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66309" y="228600"/>
            <a:ext cx="5029200" cy="9291005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algn="ctr"/>
            <a:r>
              <a:rPr lang="en-US" sz="2000" b="1" dirty="0"/>
              <a:t>Mini Hydro balloon </a:t>
            </a:r>
            <a:r>
              <a:rPr lang="en-US" sz="2000" b="1" dirty="0" smtClean="0"/>
              <a:t>basic steps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Get all of your parts and list them out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Cut out the Styrofoam </a:t>
            </a:r>
            <a:r>
              <a:rPr lang="en-US" sz="2000" dirty="0" err="1" smtClean="0"/>
              <a:t>HydroChute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Record the mass of each of the parts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Calculate the Balloon size and volume for getting a Nozzle lift of 10-11g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Install a few gram mass in tube top for battery mass and small anchor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Fill He in Large balloon and seal, tie wrap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Add </a:t>
            </a:r>
            <a:r>
              <a:rPr lang="en-US" sz="2000" dirty="0" err="1" smtClean="0"/>
              <a:t>HydroChute</a:t>
            </a:r>
            <a:r>
              <a:rPr lang="en-US" sz="2000" dirty="0" smtClean="0"/>
              <a:t> to tube (glue or epoxy)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Fill He  in Small balloon so it has small Free lift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Seal small balloon to tube and tie wrap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Photograph assembly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u="sng" dirty="0" smtClean="0"/>
              <a:t>Ready for testing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Measure rate of ascent to ceiling (3 times)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Remove or pop large balloon and record descent speed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Photo Assembly with LED in water bucket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Document your results and adjustments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274"/>
            <a:ext cx="3498273" cy="679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Workshop Breakouts</a:t>
            </a:r>
            <a:endParaRPr lang="en-US" dirty="0"/>
          </a:p>
        </p:txBody>
      </p:sp>
      <p:pic>
        <p:nvPicPr>
          <p:cNvPr id="12290" name="Picture 2" descr="C:\Users\hnvoss\AppData\Local\Microsoft\Windows\Temporary Internet Files\Content.Outlook\EFKWMXAB\20150623_1614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7" b="6819"/>
          <a:stretch/>
        </p:blipFill>
        <p:spPr bwMode="auto">
          <a:xfrm>
            <a:off x="12699" y="1993900"/>
            <a:ext cx="5546079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727" y="82481"/>
            <a:ext cx="3498273" cy="679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hnvoss\AppData\Local\Microsoft\Windows\Temporary Internet Files\Content.Outlook\EFKWMXAB\20150623_1643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b="30087"/>
          <a:stretch/>
        </p:blipFill>
        <p:spPr bwMode="auto">
          <a:xfrm rot="5400000">
            <a:off x="-1963889" y="1951192"/>
            <a:ext cx="6858000" cy="295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hnvoss\AppData\Local\Microsoft\Windows\Temporary Internet Files\Content.Outlook\EFKWMXAB\20150623_1603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8" b="12963"/>
          <a:stretch/>
        </p:blipFill>
        <p:spPr bwMode="auto">
          <a:xfrm>
            <a:off x="3200400" y="12700"/>
            <a:ext cx="5753100" cy="332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hnvoss\AppData\Local\Microsoft\Windows\Temporary Internet Files\Content.Outlook\EFKWMXAB\20150623_1701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4926" r="8129" b="6403"/>
          <a:stretch/>
        </p:blipFill>
        <p:spPr bwMode="auto">
          <a:xfrm>
            <a:off x="3213099" y="3429003"/>
            <a:ext cx="57531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\\filesrv\mydocs\hnvoss\Documents\CRI\SRTP\New companies\NearSpace Launch\Balloon Division\AHAC 2015 Chicago\Launch\P11808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t="9705" r="5049" b="8245"/>
          <a:stretch/>
        </p:blipFill>
        <p:spPr bwMode="auto">
          <a:xfrm>
            <a:off x="4422681" y="0"/>
            <a:ext cx="4721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78745" b="55310"/>
          <a:stretch/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8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hnvoss\AppData\Local\Microsoft\Windows\Temporary Internet Files\Content.Outlook\EFKWMXAB\20150624_095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nvoss\AppData\Local\Microsoft\Windows\Temporary Internet Files\Content.Outlook\EFKWMXAB\20150624_0956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6" t="40455" r="59722" b="47948"/>
          <a:stretch/>
        </p:blipFill>
        <p:spPr bwMode="auto">
          <a:xfrm>
            <a:off x="2316369" y="4660900"/>
            <a:ext cx="4511261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</a:t>
            </a:r>
            <a:endParaRPr lang="en-US" dirty="0"/>
          </a:p>
        </p:txBody>
      </p:sp>
      <p:pic>
        <p:nvPicPr>
          <p:cNvPr id="14338" name="Picture 2" descr="C:\Users\hnvoss\AppData\Local\Microsoft\Windows\Temporary Internet Files\Content.Outlook\EFKWMXAB\20150624_0957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9" t="47527" r="47851" b="39808"/>
          <a:stretch/>
        </p:blipFill>
        <p:spPr bwMode="auto">
          <a:xfrm>
            <a:off x="3048000" y="1857429"/>
            <a:ext cx="2895600" cy="262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nvoss\AppData\Local\Microsoft\Windows\Temporary Internet Files\Content.Outlook\EFKWMXAB\20150624_095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22346" r="44167" b="45309"/>
          <a:stretch/>
        </p:blipFill>
        <p:spPr bwMode="auto">
          <a:xfrm>
            <a:off x="381000" y="1843113"/>
            <a:ext cx="2448870" cy="263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hnvoss\AppData\Local\Microsoft\Windows\Temporary Internet Files\Content.Outlook\EFKWMXAB\20150624_0957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3" t="24568" r="37083" b="52716"/>
          <a:stretch/>
        </p:blipFill>
        <p:spPr bwMode="auto">
          <a:xfrm>
            <a:off x="6172200" y="1857429"/>
            <a:ext cx="2675226" cy="262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66396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filesrv\mydocs\hnvoss\Documents\CRI\SRTP\New companies\NearSpace Launch\Balloon Division\AHAC 2015 Chicago\Launch\P11808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t="22100" r="16503" b="12109"/>
          <a:stretch/>
        </p:blipFill>
        <p:spPr bwMode="auto">
          <a:xfrm>
            <a:off x="0" y="3721359"/>
            <a:ext cx="3709889" cy="31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filesrv\mydocs\hnvoss\Documents\CRI\SRTP\New companies\NearSpace Launch\Balloon Division\AHAC 2015 Chicago\Launch\P11808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6758" r="17305" b="26431"/>
          <a:stretch/>
        </p:blipFill>
        <p:spPr bwMode="auto">
          <a:xfrm>
            <a:off x="0" y="38100"/>
            <a:ext cx="3889933" cy="30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82" y="0"/>
            <a:ext cx="4182218" cy="40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\\filesrv\mydocs\hnvoss\Documents\CRI\SRTP\New companies\NearSpace Launch\Balloon Division\AHAC 2015 Chicago\Launch\P11808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908" r="27614" b="13788"/>
          <a:stretch/>
        </p:blipFill>
        <p:spPr bwMode="auto">
          <a:xfrm>
            <a:off x="4953000" y="3810000"/>
            <a:ext cx="240916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filesrv\mydocs\hnvoss\Documents\CRI\SRTP\New companies\NearSpace Launch\Balloon Division\AHAC 2015 Chicago\Launch\P118087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2" t="30670" r="36571" b="42652"/>
          <a:stretch/>
        </p:blipFill>
        <p:spPr bwMode="auto">
          <a:xfrm>
            <a:off x="3124200" y="2667000"/>
            <a:ext cx="2015836" cy="178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4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Hydro-Foil Blocked GPS and G* on Ascent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EyePod</a:t>
            </a:r>
            <a:r>
              <a:rPr lang="en-US" sz="3200" dirty="0" smtClean="0"/>
              <a:t> </a:t>
            </a:r>
            <a:r>
              <a:rPr lang="en-US" sz="3200" dirty="0" err="1" smtClean="0"/>
              <a:t>GlobalStar</a:t>
            </a:r>
            <a:r>
              <a:rPr lang="en-US" sz="3200" dirty="0" smtClean="0"/>
              <a:t> data at landing site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1752600"/>
            <a:ext cx="8772544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1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Loss of </a:t>
            </a:r>
            <a:r>
              <a:rPr lang="en-US" sz="3200" dirty="0"/>
              <a:t>D</a:t>
            </a:r>
            <a:r>
              <a:rPr lang="en-US" sz="3200" dirty="0" smtClean="0"/>
              <a:t>escent </a:t>
            </a:r>
            <a:r>
              <a:rPr lang="en-US" sz="3200" dirty="0"/>
              <a:t>P</a:t>
            </a:r>
            <a:r>
              <a:rPr lang="en-US" sz="3200" dirty="0" smtClean="0"/>
              <a:t>rofile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77560"/>
            <a:ext cx="8704790" cy="509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0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APRS Ham Radio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6997700" cy="489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5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8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991475" cy="579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3" name="Picture 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6808787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" name="TextBox 11263"/>
          <p:cNvSpPr txBox="1"/>
          <p:nvPr/>
        </p:nvSpPr>
        <p:spPr>
          <a:xfrm rot="16200000">
            <a:off x="5278064" y="3195934"/>
            <a:ext cx="5791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EyePod-3  </a:t>
            </a:r>
            <a:r>
              <a:rPr lang="en-US" dirty="0" err="1" smtClean="0"/>
              <a:t>GlobalStar</a:t>
            </a:r>
            <a:r>
              <a:rPr lang="en-US" dirty="0" smtClean="0"/>
              <a:t> All-In-One System with 900 MHz :ink </a:t>
            </a:r>
          </a:p>
          <a:p>
            <a:r>
              <a:rPr lang="en-US" dirty="0" smtClean="0"/>
              <a:t>Contact Hank Voss  (</a:t>
            </a:r>
            <a:r>
              <a:rPr lang="en-US" dirty="0" smtClean="0">
                <a:hlinkClick r:id="rId3"/>
              </a:rPr>
              <a:t>hankvoss@nearspacelaunch.com</a:t>
            </a:r>
            <a:r>
              <a:rPr lang="en-US" dirty="0" smtClean="0"/>
              <a:t>) or Jeff </a:t>
            </a:r>
            <a:r>
              <a:rPr lang="en-US" dirty="0" err="1" smtClean="0"/>
              <a:t>dailey</a:t>
            </a:r>
            <a:r>
              <a:rPr lang="en-US" dirty="0" smtClean="0"/>
              <a:t> (</a:t>
            </a:r>
            <a:r>
              <a:rPr lang="en-US" dirty="0" smtClean="0">
                <a:hlinkClick r:id="rId4"/>
              </a:rPr>
              <a:t>jfdailey@nearspacelaunch.com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87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APRS Ham Radio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6997700" cy="489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5413"/>
            <a:ext cx="8686800" cy="630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884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8237"/>
          <a:stretch>
            <a:fillRect/>
          </a:stretch>
        </p:blipFill>
        <p:spPr bwMode="auto">
          <a:xfrm>
            <a:off x="7938" y="-25400"/>
            <a:ext cx="915511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371600" y="914400"/>
            <a:ext cx="5257800" cy="1676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629400" y="2476500"/>
            <a:ext cx="2057400" cy="114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153400" y="2476500"/>
            <a:ext cx="533400" cy="190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53400" y="26670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51025" y="690563"/>
            <a:ext cx="4298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Loss of signal due to Hydro chute above Eyepod antenna</a:t>
            </a:r>
          </a:p>
        </p:txBody>
      </p:sp>
      <p:sp>
        <p:nvSpPr>
          <p:cNvPr id="3080" name="TextBox 3"/>
          <p:cNvSpPr txBox="1">
            <a:spLocks noChangeArrowheads="1"/>
          </p:cNvSpPr>
          <p:nvPr/>
        </p:nvSpPr>
        <p:spPr bwMode="auto">
          <a:xfrm>
            <a:off x="6313488" y="1971675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Hydro chute below Eyepod antenna</a:t>
            </a:r>
          </a:p>
        </p:txBody>
      </p:sp>
      <p:sp>
        <p:nvSpPr>
          <p:cNvPr id="5" name="Oval 4"/>
          <p:cNvSpPr/>
          <p:nvPr/>
        </p:nvSpPr>
        <p:spPr>
          <a:xfrm>
            <a:off x="6529388" y="2209800"/>
            <a:ext cx="2447925" cy="762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 rot="1048050">
            <a:off x="1658938" y="1403350"/>
            <a:ext cx="4867275" cy="762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1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772400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21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dirty="0" smtClean="0"/>
              <a:t>Primary and Secondary Balloons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486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Problems with one balloon:</a:t>
            </a:r>
          </a:p>
          <a:p>
            <a:r>
              <a:rPr lang="en-US" dirty="0" smtClean="0"/>
              <a:t>Post Burst Chaos, failures, loss of sensors &amp; antenna link, parachute tangle, poor imaging, whiplash,…</a:t>
            </a:r>
          </a:p>
          <a:p>
            <a:r>
              <a:rPr lang="en-US" dirty="0" smtClean="0"/>
              <a:t>Nonlinear descent rate: poor data, loss of half data, comparison of ascent and descent profiles</a:t>
            </a:r>
          </a:p>
          <a:p>
            <a:pPr marL="0" indent="0">
              <a:buNone/>
            </a:pPr>
            <a:r>
              <a:rPr lang="en-US" dirty="0" smtClean="0"/>
              <a:t>A Solution: </a:t>
            </a:r>
          </a:p>
          <a:p>
            <a:r>
              <a:rPr lang="en-US" dirty="0" smtClean="0"/>
              <a:t>Two smaller balloons in place of one large balloon</a:t>
            </a:r>
          </a:p>
          <a:p>
            <a:r>
              <a:rPr lang="en-US" dirty="0" smtClean="0"/>
              <a:t>Master-Slave gives complete descent profile for comparison with ascent and is out of the balloon wake</a:t>
            </a:r>
          </a:p>
          <a:p>
            <a:r>
              <a:rPr lang="en-US" dirty="0" smtClean="0"/>
              <a:t>Atmospheric gas collection in evacuated tube coil is  possible for gas analysis</a:t>
            </a:r>
          </a:p>
          <a:p>
            <a:r>
              <a:rPr lang="en-US" dirty="0" smtClean="0"/>
              <a:t>Slave balloon </a:t>
            </a:r>
            <a:r>
              <a:rPr lang="en-US" dirty="0"/>
              <a:t>floats at </a:t>
            </a:r>
            <a:r>
              <a:rPr lang="en-US" dirty="0" smtClean="0"/>
              <a:t>landing site  </a:t>
            </a:r>
            <a:r>
              <a:rPr lang="en-US" dirty="0"/>
              <a:t>(marker) and </a:t>
            </a:r>
            <a:r>
              <a:rPr lang="en-US" dirty="0" smtClean="0"/>
              <a:t>may be reused. </a:t>
            </a:r>
          </a:p>
          <a:p>
            <a:r>
              <a:rPr lang="en-US" dirty="0" smtClean="0"/>
              <a:t>Parachute not used (backup)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6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6" y="609600"/>
            <a:ext cx="891101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5228430" cy="1143000"/>
          </a:xfrm>
        </p:spPr>
        <p:txBody>
          <a:bodyPr/>
          <a:lstStyle/>
          <a:p>
            <a:r>
              <a:rPr lang="en-US" dirty="0" err="1" smtClean="0"/>
              <a:t>HydroChute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HydroChute</a:t>
            </a:r>
            <a:r>
              <a:rPr lang="en-US" dirty="0"/>
              <a:t> is fixed in shape and is made of foam board material, fiberglass, and aluminum </a:t>
            </a:r>
            <a:r>
              <a:rPr lang="en-US" dirty="0" smtClean="0"/>
              <a:t>face-sheet</a:t>
            </a:r>
            <a:r>
              <a:rPr lang="en-US" dirty="0"/>
              <a:t>.  The purpose of the </a:t>
            </a:r>
            <a:r>
              <a:rPr lang="en-US" dirty="0" err="1"/>
              <a:t>HydroChute</a:t>
            </a:r>
            <a:r>
              <a:rPr lang="en-US" dirty="0"/>
              <a:t> is to 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/>
              <a:t>A</a:t>
            </a:r>
            <a:r>
              <a:rPr lang="en-US" dirty="0" smtClean="0"/>
              <a:t>cts </a:t>
            </a:r>
            <a:r>
              <a:rPr lang="en-US" dirty="0"/>
              <a:t>as a backup parachute if the secondary balloon also burst, 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Helps </a:t>
            </a:r>
            <a:r>
              <a:rPr lang="en-US" dirty="0"/>
              <a:t>float the payload in an upright position if landing in water or upright if landing as a ground probe in a remote area, 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Acts </a:t>
            </a:r>
            <a:r>
              <a:rPr lang="en-US" dirty="0"/>
              <a:t>as a radar reflector for flight for added safety, 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Forms </a:t>
            </a:r>
            <a:r>
              <a:rPr lang="en-US" dirty="0"/>
              <a:t>the base structure for solar cells to keep the transmitter and sensors powered when floating or as a ground probe, 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Acts </a:t>
            </a:r>
            <a:r>
              <a:rPr lang="en-US" dirty="0"/>
              <a:t>as the structure for mounting sensors and cameras to collect experiment data, </a:t>
            </a:r>
            <a:r>
              <a:rPr lang="en-US" dirty="0" smtClean="0"/>
              <a:t>and</a:t>
            </a:r>
          </a:p>
          <a:p>
            <a:pPr marL="514350" indent="-514350">
              <a:buAutoNum type="arabicParenR"/>
            </a:pPr>
            <a:r>
              <a:rPr lang="en-US" dirty="0" smtClean="0"/>
              <a:t>Is </a:t>
            </a:r>
            <a:r>
              <a:rPr lang="en-US" dirty="0"/>
              <a:t>a platform that is fixed to the balloon for less rotation and pendulum motion relative to the cable </a:t>
            </a:r>
            <a:r>
              <a:rPr lang="en-US" dirty="0" smtClean="0"/>
              <a:t>tethered </a:t>
            </a:r>
            <a:r>
              <a:rPr lang="en-US" dirty="0"/>
              <a:t>pods. </a:t>
            </a:r>
          </a:p>
        </p:txBody>
      </p:sp>
      <p:pic>
        <p:nvPicPr>
          <p:cNvPr id="12290" name="Picture 2" descr="\\filesrv\mydocs\hnvoss\Documents\CRI\SRTP\New companies\NearSpace Launch\Balloon Division\AHAC 2015 Chicago\Launch\P11808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50825" r="28790" b="27525"/>
          <a:stretch/>
        </p:blipFill>
        <p:spPr bwMode="auto">
          <a:xfrm>
            <a:off x="6752430" y="0"/>
            <a:ext cx="229575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45" t="17109" r="39989" b="56218"/>
          <a:stretch/>
        </p:blipFill>
        <p:spPr>
          <a:xfrm>
            <a:off x="3772" y="0"/>
            <a:ext cx="1520228" cy="20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54238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7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5460</TotalTime>
  <Words>723</Words>
  <Application>Microsoft Office PowerPoint</Application>
  <PresentationFormat>On-screen Show (4:3)</PresentationFormat>
  <Paragraphs>109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Office Theme</vt:lpstr>
      <vt:lpstr>Visio</vt:lpstr>
      <vt:lpstr>PowerPoint Presentation</vt:lpstr>
      <vt:lpstr>PowerPoint Presentation</vt:lpstr>
      <vt:lpstr>NSL EyePod-Mini: Smaller-Simpler-Significant-Systems:  S4</vt:lpstr>
      <vt:lpstr>Loss of Descent Profile</vt:lpstr>
      <vt:lpstr>PowerPoint Presentation</vt:lpstr>
      <vt:lpstr>Primary and Secondary Balloons</vt:lpstr>
      <vt:lpstr>PowerPoint Presentation</vt:lpstr>
      <vt:lpstr>HydroChute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 Launch, Rugged Terrain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Workshop with 33 Participants </vt:lpstr>
      <vt:lpstr>PowerPoint Presentation</vt:lpstr>
      <vt:lpstr>Workshop Breakouts</vt:lpstr>
      <vt:lpstr>PowerPoint Presentation</vt:lpstr>
      <vt:lpstr>PowerPoint Presentation</vt:lpstr>
      <vt:lpstr>PowerPoint Presentation</vt:lpstr>
      <vt:lpstr>Dynamics</vt:lpstr>
      <vt:lpstr>PowerPoint Presentation</vt:lpstr>
      <vt:lpstr>PowerPoint Presentation</vt:lpstr>
      <vt:lpstr>Hydro-Foil Blocked GPS and G* on Ascent  EyePod GlobalStar data at landing site</vt:lpstr>
      <vt:lpstr>APRS Ham Radio</vt:lpstr>
      <vt:lpstr>PowerPoint Presentation</vt:lpstr>
      <vt:lpstr>PowerPoint Presentation</vt:lpstr>
      <vt:lpstr>PowerPoint Presentation</vt:lpstr>
      <vt:lpstr>APRS Ham Radio</vt:lpstr>
      <vt:lpstr>PowerPoint Presentation</vt:lpstr>
    </vt:vector>
  </TitlesOfParts>
  <Company>Taylor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Voss, Hank</dc:creator>
  <cp:lastModifiedBy>Autologon Podium Machines</cp:lastModifiedBy>
  <cp:revision>64</cp:revision>
  <cp:lastPrinted>2015-06-23T03:24:19Z</cp:lastPrinted>
  <dcterms:created xsi:type="dcterms:W3CDTF">2015-05-30T19:19:21Z</dcterms:created>
  <dcterms:modified xsi:type="dcterms:W3CDTF">2015-06-26T13:51:59Z</dcterms:modified>
</cp:coreProperties>
</file>